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4" r:id="rId5"/>
    <p:sldId id="273" r:id="rId6"/>
    <p:sldId id="260" r:id="rId7"/>
    <p:sldId id="263" r:id="rId8"/>
    <p:sldId id="261" r:id="rId9"/>
    <p:sldId id="264" r:id="rId10"/>
    <p:sldId id="268" r:id="rId11"/>
    <p:sldId id="269" r:id="rId12"/>
    <p:sldId id="272" r:id="rId13"/>
    <p:sldId id="271" r:id="rId14"/>
    <p:sldId id="270"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79AD8-0540-47EB-9EBA-EF0A48E78AED}" v="12" dt="2019-11-14T03:57:15.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4" autoAdjust="0"/>
    <p:restoredTop sz="60696" autoAdjust="0"/>
  </p:normalViewPr>
  <p:slideViewPr>
    <p:cSldViewPr snapToGrid="0">
      <p:cViewPr varScale="1">
        <p:scale>
          <a:sx n="19" d="100"/>
          <a:sy n="19" d="100"/>
        </p:scale>
        <p:origin x="-1674" y="-108"/>
      </p:cViewPr>
      <p:guideLst>
        <p:guide orient="horz" pos="2160"/>
        <p:guide pos="3840"/>
      </p:guideLst>
    </p:cSldViewPr>
  </p:slideViewPr>
  <p:notesTextViewPr>
    <p:cViewPr>
      <p:scale>
        <a:sx n="1" d="1"/>
        <a:sy n="1" d="1"/>
      </p:scale>
      <p:origin x="0" y="0"/>
    </p:cViewPr>
  </p:notesTextViewPr>
  <p:sorterViewPr>
    <p:cViewPr>
      <p:scale>
        <a:sx n="100" d="100"/>
        <a:sy n="100" d="100"/>
      </p:scale>
      <p:origin x="0" y="5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Griffin" userId="919547e1-d8fa-4fff-9df4-9ee0e378d90c" providerId="ADAL" clId="{5B479AD8-0540-47EB-9EBA-EF0A48E78AED}"/>
    <pc:docChg chg="custSel addSld modSld">
      <pc:chgData name="Jonathan Griffin" userId="919547e1-d8fa-4fff-9df4-9ee0e378d90c" providerId="ADAL" clId="{5B479AD8-0540-47EB-9EBA-EF0A48E78AED}" dt="2019-11-14T03:57:44.576" v="5507" actId="20577"/>
      <pc:docMkLst>
        <pc:docMk/>
      </pc:docMkLst>
      <pc:sldChg chg="modSp">
        <pc:chgData name="Jonathan Griffin" userId="919547e1-d8fa-4fff-9df4-9ee0e378d90c" providerId="ADAL" clId="{5B479AD8-0540-47EB-9EBA-EF0A48E78AED}" dt="2019-11-14T03:56:16.709" v="5407" actId="20577"/>
        <pc:sldMkLst>
          <pc:docMk/>
          <pc:sldMk cId="2791412896" sldId="259"/>
        </pc:sldMkLst>
        <pc:spChg chg="mod">
          <ac:chgData name="Jonathan Griffin" userId="919547e1-d8fa-4fff-9df4-9ee0e378d90c" providerId="ADAL" clId="{5B479AD8-0540-47EB-9EBA-EF0A48E78AED}" dt="2019-11-14T03:56:16.709" v="5407" actId="20577"/>
          <ac:spMkLst>
            <pc:docMk/>
            <pc:sldMk cId="2791412896" sldId="259"/>
            <ac:spMk id="4" creationId="{1FA3385B-EA18-4075-8174-6545F256EAC9}"/>
          </ac:spMkLst>
        </pc:spChg>
      </pc:sldChg>
      <pc:sldChg chg="modNotesTx">
        <pc:chgData name="Jonathan Griffin" userId="919547e1-d8fa-4fff-9df4-9ee0e378d90c" providerId="ADAL" clId="{5B479AD8-0540-47EB-9EBA-EF0A48E78AED}" dt="2019-11-14T03:11:06.725" v="766" actId="20577"/>
        <pc:sldMkLst>
          <pc:docMk/>
          <pc:sldMk cId="4159076023" sldId="260"/>
        </pc:sldMkLst>
      </pc:sldChg>
      <pc:sldChg chg="modNotesTx">
        <pc:chgData name="Jonathan Griffin" userId="919547e1-d8fa-4fff-9df4-9ee0e378d90c" providerId="ADAL" clId="{5B479AD8-0540-47EB-9EBA-EF0A48E78AED}" dt="2019-11-14T03:16:24.847" v="1855" actId="20577"/>
        <pc:sldMkLst>
          <pc:docMk/>
          <pc:sldMk cId="2935135814" sldId="261"/>
        </pc:sldMkLst>
      </pc:sldChg>
      <pc:sldChg chg="modNotesTx">
        <pc:chgData name="Jonathan Griffin" userId="919547e1-d8fa-4fff-9df4-9ee0e378d90c" providerId="ADAL" clId="{5B479AD8-0540-47EB-9EBA-EF0A48E78AED}" dt="2019-11-14T03:13:55.565" v="1274" actId="313"/>
        <pc:sldMkLst>
          <pc:docMk/>
          <pc:sldMk cId="953596701" sldId="263"/>
        </pc:sldMkLst>
      </pc:sldChg>
      <pc:sldChg chg="modNotesTx">
        <pc:chgData name="Jonathan Griffin" userId="919547e1-d8fa-4fff-9df4-9ee0e378d90c" providerId="ADAL" clId="{5B479AD8-0540-47EB-9EBA-EF0A48E78AED}" dt="2019-11-14T03:19:20.914" v="2343" actId="20577"/>
        <pc:sldMkLst>
          <pc:docMk/>
          <pc:sldMk cId="1127546990" sldId="264"/>
        </pc:sldMkLst>
      </pc:sldChg>
      <pc:sldChg chg="addSp modSp modNotesTx">
        <pc:chgData name="Jonathan Griffin" userId="919547e1-d8fa-4fff-9df4-9ee0e378d90c" providerId="ADAL" clId="{5B479AD8-0540-47EB-9EBA-EF0A48E78AED}" dt="2019-11-14T03:32:30.308" v="2771" actId="20577"/>
        <pc:sldMkLst>
          <pc:docMk/>
          <pc:sldMk cId="1500967280" sldId="268"/>
        </pc:sldMkLst>
        <pc:spChg chg="add mod">
          <ac:chgData name="Jonathan Griffin" userId="919547e1-d8fa-4fff-9df4-9ee0e378d90c" providerId="ADAL" clId="{5B479AD8-0540-47EB-9EBA-EF0A48E78AED}" dt="2019-11-14T03:21:26.488" v="2351" actId="1582"/>
          <ac:spMkLst>
            <pc:docMk/>
            <pc:sldMk cId="1500967280" sldId="268"/>
            <ac:spMk id="4" creationId="{6FA9703F-359E-4897-B91B-77C89A986143}"/>
          </ac:spMkLst>
        </pc:spChg>
        <pc:picChg chg="add mod">
          <ac:chgData name="Jonathan Griffin" userId="919547e1-d8fa-4fff-9df4-9ee0e378d90c" providerId="ADAL" clId="{5B479AD8-0540-47EB-9EBA-EF0A48E78AED}" dt="2019-11-14T03:20:19.101" v="2346" actId="1076"/>
          <ac:picMkLst>
            <pc:docMk/>
            <pc:sldMk cId="1500967280" sldId="268"/>
            <ac:picMk id="7" creationId="{AFB1BED0-EC3E-46C4-94E6-960FA8D35120}"/>
          </ac:picMkLst>
        </pc:picChg>
      </pc:sldChg>
      <pc:sldChg chg="modNotesTx">
        <pc:chgData name="Jonathan Griffin" userId="919547e1-d8fa-4fff-9df4-9ee0e378d90c" providerId="ADAL" clId="{5B479AD8-0540-47EB-9EBA-EF0A48E78AED}" dt="2019-11-14T03:38:15.595" v="3669" actId="20577"/>
        <pc:sldMkLst>
          <pc:docMk/>
          <pc:sldMk cId="592098659" sldId="269"/>
        </pc:sldMkLst>
      </pc:sldChg>
      <pc:sldChg chg="addSp delSp modSp modNotesTx">
        <pc:chgData name="Jonathan Griffin" userId="919547e1-d8fa-4fff-9df4-9ee0e378d90c" providerId="ADAL" clId="{5B479AD8-0540-47EB-9EBA-EF0A48E78AED}" dt="2019-11-14T03:55:13.610" v="5402" actId="20577"/>
        <pc:sldMkLst>
          <pc:docMk/>
          <pc:sldMk cId="3274130319" sldId="270"/>
        </pc:sldMkLst>
        <pc:spChg chg="add mod">
          <ac:chgData name="Jonathan Griffin" userId="919547e1-d8fa-4fff-9df4-9ee0e378d90c" providerId="ADAL" clId="{5B479AD8-0540-47EB-9EBA-EF0A48E78AED}" dt="2019-11-14T03:48:40.985" v="4585" actId="14100"/>
          <ac:spMkLst>
            <pc:docMk/>
            <pc:sldMk cId="3274130319" sldId="270"/>
            <ac:spMk id="8" creationId="{57EC4CAC-152B-496E-9FAC-3879A69ED653}"/>
          </ac:spMkLst>
        </pc:spChg>
        <pc:spChg chg="mod">
          <ac:chgData name="Jonathan Griffin" userId="919547e1-d8fa-4fff-9df4-9ee0e378d90c" providerId="ADAL" clId="{5B479AD8-0540-47EB-9EBA-EF0A48E78AED}" dt="2019-11-14T03:48:31.434" v="4583" actId="1076"/>
          <ac:spMkLst>
            <pc:docMk/>
            <pc:sldMk cId="3274130319" sldId="270"/>
            <ac:spMk id="47" creationId="{00000000-0000-0000-0000-000000000000}"/>
          </ac:spMkLst>
        </pc:spChg>
        <pc:picChg chg="add mod">
          <ac:chgData name="Jonathan Griffin" userId="919547e1-d8fa-4fff-9df4-9ee0e378d90c" providerId="ADAL" clId="{5B479AD8-0540-47EB-9EBA-EF0A48E78AED}" dt="2019-11-14T03:46:37.876" v="4569" actId="1076"/>
          <ac:picMkLst>
            <pc:docMk/>
            <pc:sldMk cId="3274130319" sldId="270"/>
            <ac:picMk id="2" creationId="{EB11B2D9-FC62-4235-B965-E53051118A6E}"/>
          </ac:picMkLst>
        </pc:picChg>
        <pc:picChg chg="mod ord">
          <ac:chgData name="Jonathan Griffin" userId="919547e1-d8fa-4fff-9df4-9ee0e378d90c" providerId="ADAL" clId="{5B479AD8-0540-47EB-9EBA-EF0A48E78AED}" dt="2019-11-14T03:46:56.097" v="4572" actId="166"/>
          <ac:picMkLst>
            <pc:docMk/>
            <pc:sldMk cId="3274130319" sldId="270"/>
            <ac:picMk id="3" creationId="{766A41CC-7310-40C0-B685-274F082B77AF}"/>
          </ac:picMkLst>
        </pc:picChg>
        <pc:picChg chg="add del">
          <ac:chgData name="Jonathan Griffin" userId="919547e1-d8fa-4fff-9df4-9ee0e378d90c" providerId="ADAL" clId="{5B479AD8-0540-47EB-9EBA-EF0A48E78AED}" dt="2019-11-14T03:47:23.508" v="4575"/>
          <ac:picMkLst>
            <pc:docMk/>
            <pc:sldMk cId="3274130319" sldId="270"/>
            <ac:picMk id="4" creationId="{DBB4BC73-8C2A-4B57-A804-EFDDE3C75A92}"/>
          </ac:picMkLst>
        </pc:picChg>
      </pc:sldChg>
      <pc:sldChg chg="addSp delSp modSp modNotesTx">
        <pc:chgData name="Jonathan Griffin" userId="919547e1-d8fa-4fff-9df4-9ee0e378d90c" providerId="ADAL" clId="{5B479AD8-0540-47EB-9EBA-EF0A48E78AED}" dt="2019-11-14T03:48:03.991" v="4578" actId="478"/>
        <pc:sldMkLst>
          <pc:docMk/>
          <pc:sldMk cId="2560459494" sldId="271"/>
        </pc:sldMkLst>
        <pc:spChg chg="add mod">
          <ac:chgData name="Jonathan Griffin" userId="919547e1-d8fa-4fff-9df4-9ee0e378d90c" providerId="ADAL" clId="{5B479AD8-0540-47EB-9EBA-EF0A48E78AED}" dt="2019-11-14T03:42:48.120" v="4278" actId="14100"/>
          <ac:spMkLst>
            <pc:docMk/>
            <pc:sldMk cId="2560459494" sldId="271"/>
            <ac:spMk id="5" creationId="{EF60D9C8-2A21-4F94-9C1A-FEB1C9709D1B}"/>
          </ac:spMkLst>
        </pc:spChg>
        <pc:spChg chg="mod">
          <ac:chgData name="Jonathan Griffin" userId="919547e1-d8fa-4fff-9df4-9ee0e378d90c" providerId="ADAL" clId="{5B479AD8-0540-47EB-9EBA-EF0A48E78AED}" dt="2019-11-14T03:45:22.165" v="4564" actId="20577"/>
          <ac:spMkLst>
            <pc:docMk/>
            <pc:sldMk cId="2560459494" sldId="271"/>
            <ac:spMk id="47" creationId="{00000000-0000-0000-0000-000000000000}"/>
          </ac:spMkLst>
        </pc:spChg>
        <pc:picChg chg="add del">
          <ac:chgData name="Jonathan Griffin" userId="919547e1-d8fa-4fff-9df4-9ee0e378d90c" providerId="ADAL" clId="{5B479AD8-0540-47EB-9EBA-EF0A48E78AED}" dt="2019-11-14T03:48:03.991" v="4578" actId="478"/>
          <ac:picMkLst>
            <pc:docMk/>
            <pc:sldMk cId="2560459494" sldId="271"/>
            <ac:picMk id="6" creationId="{3F71B172-4E5D-47DF-B6F6-12FCA72B13FC}"/>
          </ac:picMkLst>
        </pc:picChg>
        <pc:picChg chg="add del">
          <ac:chgData name="Jonathan Griffin" userId="919547e1-d8fa-4fff-9df4-9ee0e378d90c" providerId="ADAL" clId="{5B479AD8-0540-47EB-9EBA-EF0A48E78AED}" dt="2019-11-14T03:48:02.802" v="4577" actId="478"/>
          <ac:picMkLst>
            <pc:docMk/>
            <pc:sldMk cId="2560459494" sldId="271"/>
            <ac:picMk id="7" creationId="{969168FE-F970-4F33-88BC-72B8B6EA1561}"/>
          </ac:picMkLst>
        </pc:picChg>
      </pc:sldChg>
      <pc:sldChg chg="modNotesTx">
        <pc:chgData name="Jonathan Griffin" userId="919547e1-d8fa-4fff-9df4-9ee0e378d90c" providerId="ADAL" clId="{5B479AD8-0540-47EB-9EBA-EF0A48E78AED}" dt="2019-11-14T03:41:35.089" v="4275" actId="20577"/>
        <pc:sldMkLst>
          <pc:docMk/>
          <pc:sldMk cId="1469622022" sldId="272"/>
        </pc:sldMkLst>
      </pc:sldChg>
      <pc:sldChg chg="modNotesTx">
        <pc:chgData name="Jonathan Griffin" userId="919547e1-d8fa-4fff-9df4-9ee0e378d90c" providerId="ADAL" clId="{5B479AD8-0540-47EB-9EBA-EF0A48E78AED}" dt="2019-11-14T03:07:58.041" v="343" actId="20577"/>
        <pc:sldMkLst>
          <pc:docMk/>
          <pc:sldMk cId="1179191739" sldId="273"/>
        </pc:sldMkLst>
      </pc:sldChg>
      <pc:sldChg chg="delSp modSp add">
        <pc:chgData name="Jonathan Griffin" userId="919547e1-d8fa-4fff-9df4-9ee0e378d90c" providerId="ADAL" clId="{5B479AD8-0540-47EB-9EBA-EF0A48E78AED}" dt="2019-11-14T03:57:07.219" v="5475" actId="20577"/>
        <pc:sldMkLst>
          <pc:docMk/>
          <pc:sldMk cId="1922486715" sldId="276"/>
        </pc:sldMkLst>
        <pc:spChg chg="mod">
          <ac:chgData name="Jonathan Griffin" userId="919547e1-d8fa-4fff-9df4-9ee0e378d90c" providerId="ADAL" clId="{5B479AD8-0540-47EB-9EBA-EF0A48E78AED}" dt="2019-11-14T03:57:07.219" v="5475" actId="20577"/>
          <ac:spMkLst>
            <pc:docMk/>
            <pc:sldMk cId="1922486715" sldId="276"/>
            <ac:spMk id="3" creationId="{7A2376BC-A38A-4E5C-93F5-8A395563AF28}"/>
          </ac:spMkLst>
        </pc:spChg>
        <pc:spChg chg="del">
          <ac:chgData name="Jonathan Griffin" userId="919547e1-d8fa-4fff-9df4-9ee0e378d90c" providerId="ADAL" clId="{5B479AD8-0540-47EB-9EBA-EF0A48E78AED}" dt="2019-11-14T03:56:48.683" v="5410" actId="478"/>
          <ac:spMkLst>
            <pc:docMk/>
            <pc:sldMk cId="1922486715" sldId="276"/>
            <ac:spMk id="4" creationId="{1FA3385B-EA18-4075-8174-6545F256EAC9}"/>
          </ac:spMkLst>
        </pc:spChg>
        <pc:picChg chg="del">
          <ac:chgData name="Jonathan Griffin" userId="919547e1-d8fa-4fff-9df4-9ee0e378d90c" providerId="ADAL" clId="{5B479AD8-0540-47EB-9EBA-EF0A48E78AED}" dt="2019-11-14T03:56:41.683" v="5409" actId="478"/>
          <ac:picMkLst>
            <pc:docMk/>
            <pc:sldMk cId="1922486715" sldId="276"/>
            <ac:picMk id="5" creationId="{A8E71F97-88DA-497F-9336-8264B7C92731}"/>
          </ac:picMkLst>
        </pc:picChg>
      </pc:sldChg>
      <pc:sldChg chg="delSp modSp add modNotesTx">
        <pc:chgData name="Jonathan Griffin" userId="919547e1-d8fa-4fff-9df4-9ee0e378d90c" providerId="ADAL" clId="{5B479AD8-0540-47EB-9EBA-EF0A48E78AED}" dt="2019-11-14T03:57:44.576" v="5507" actId="20577"/>
        <pc:sldMkLst>
          <pc:docMk/>
          <pc:sldMk cId="2525144219" sldId="277"/>
        </pc:sldMkLst>
        <pc:spChg chg="mod">
          <ac:chgData name="Jonathan Griffin" userId="919547e1-d8fa-4fff-9df4-9ee0e378d90c" providerId="ADAL" clId="{5B479AD8-0540-47EB-9EBA-EF0A48E78AED}" dt="2019-11-14T03:57:44.576" v="5507" actId="20577"/>
          <ac:spMkLst>
            <pc:docMk/>
            <pc:sldMk cId="2525144219" sldId="277"/>
            <ac:spMk id="3" creationId="{7A2376BC-A38A-4E5C-93F5-8A395563AF28}"/>
          </ac:spMkLst>
        </pc:spChg>
        <pc:spChg chg="del">
          <ac:chgData name="Jonathan Griffin" userId="919547e1-d8fa-4fff-9df4-9ee0e378d90c" providerId="ADAL" clId="{5B479AD8-0540-47EB-9EBA-EF0A48E78AED}" dt="2019-11-14T03:57:30.095" v="5479" actId="478"/>
          <ac:spMkLst>
            <pc:docMk/>
            <pc:sldMk cId="2525144219" sldId="277"/>
            <ac:spMk id="4" creationId="{1FA3385B-EA18-4075-8174-6545F256EAC9}"/>
          </ac:spMkLst>
        </pc:spChg>
        <pc:picChg chg="del">
          <ac:chgData name="Jonathan Griffin" userId="919547e1-d8fa-4fff-9df4-9ee0e378d90c" providerId="ADAL" clId="{5B479AD8-0540-47EB-9EBA-EF0A48E78AED}" dt="2019-11-14T03:57:18.514" v="5477" actId="478"/>
          <ac:picMkLst>
            <pc:docMk/>
            <pc:sldMk cId="2525144219" sldId="277"/>
            <ac:picMk id="5" creationId="{A8E71F97-88DA-497F-9336-8264B7C927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2EC81-AC86-4B3C-B9BE-7F7076ADF88B}" type="datetimeFigureOut">
              <a:rPr lang="en-GB" smtClean="0"/>
              <a:t>26/11/2019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A122C-5EF1-414C-A809-7BF6B6339455}" type="slidenum">
              <a:rPr lang="en-GB" smtClean="0"/>
              <a:t>‹#›</a:t>
            </a:fld>
            <a:endParaRPr lang="en-GB"/>
          </a:p>
        </p:txBody>
      </p:sp>
    </p:spTree>
    <p:extLst>
      <p:ext uri="{BB962C8B-B14F-4D97-AF65-F5344CB8AC3E}">
        <p14:creationId xmlns:p14="http://schemas.microsoft.com/office/powerpoint/2010/main" val="267730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IFIS have developed a journal recommendation service especially for researchers in food science &amp; technology. </a:t>
            </a:r>
          </a:p>
          <a:p>
            <a:endParaRPr lang="en-GB" dirty="0"/>
          </a:p>
          <a:p>
            <a:r>
              <a:rPr lang="en-GB" dirty="0"/>
              <a:t>We have developed this service because research indicates that many researchers find journal selection difficult.</a:t>
            </a:r>
          </a:p>
        </p:txBody>
      </p:sp>
      <p:sp>
        <p:nvSpPr>
          <p:cNvPr id="4" name="Slide Number Placeholder 3"/>
          <p:cNvSpPr>
            <a:spLocks noGrp="1"/>
          </p:cNvSpPr>
          <p:nvPr>
            <p:ph type="sldNum" sz="quarter" idx="10"/>
          </p:nvPr>
        </p:nvSpPr>
        <p:spPr/>
        <p:txBody>
          <a:bodyPr/>
          <a:lstStyle/>
          <a:p>
            <a:fld id="{1EFA122C-5EF1-414C-A809-7BF6B6339455}" type="slidenum">
              <a:rPr lang="en-GB" smtClean="0"/>
              <a:t>1</a:t>
            </a:fld>
            <a:endParaRPr lang="en-GB"/>
          </a:p>
        </p:txBody>
      </p:sp>
    </p:spTree>
    <p:extLst>
      <p:ext uri="{BB962C8B-B14F-4D97-AF65-F5344CB8AC3E}">
        <p14:creationId xmlns:p14="http://schemas.microsoft.com/office/powerpoint/2010/main" val="7561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There is another feature of the JRS which you may find useful. This is the option to search through the database of journals.</a:t>
            </a:r>
          </a:p>
          <a:p>
            <a:endParaRPr lang="en-GB" altLang="zh-CN" dirty="0"/>
          </a:p>
          <a:p>
            <a:r>
              <a:rPr lang="en-GB" altLang="zh-CN" dirty="0"/>
              <a:t>This database is the most comprehensive database of legitimate food science journals available. It contains over 1,100 titles.</a:t>
            </a:r>
          </a:p>
          <a:p>
            <a:endParaRPr lang="en-GB" altLang="zh-CN" dirty="0"/>
          </a:p>
          <a:p>
            <a:r>
              <a:rPr lang="zh-CN" altLang="en-US" dirty="0"/>
              <a:t>你可以在</a:t>
            </a:r>
            <a:r>
              <a:rPr lang="en-US" altLang="zh-CN" dirty="0"/>
              <a:t>1200</a:t>
            </a:r>
            <a:r>
              <a:rPr lang="zh-CN" altLang="en-US" dirty="0"/>
              <a:t>种食品科学期刊的“白名单”里浏览</a:t>
            </a:r>
            <a:endParaRPr lang="en-GB" dirty="0"/>
          </a:p>
        </p:txBody>
      </p:sp>
      <p:sp>
        <p:nvSpPr>
          <p:cNvPr id="4" name="Slide Number Placeholder 3"/>
          <p:cNvSpPr>
            <a:spLocks noGrp="1"/>
          </p:cNvSpPr>
          <p:nvPr>
            <p:ph type="sldNum" sz="quarter" idx="10"/>
          </p:nvPr>
        </p:nvSpPr>
        <p:spPr/>
        <p:txBody>
          <a:bodyPr/>
          <a:lstStyle/>
          <a:p>
            <a:fld id="{1EFA122C-5EF1-414C-A809-7BF6B6339455}" type="slidenum">
              <a:rPr lang="en-GB" smtClean="0"/>
              <a:t>10</a:t>
            </a:fld>
            <a:endParaRPr lang="en-GB"/>
          </a:p>
        </p:txBody>
      </p:sp>
    </p:spTree>
    <p:extLst>
      <p:ext uri="{BB962C8B-B14F-4D97-AF65-F5344CB8AC3E}">
        <p14:creationId xmlns:p14="http://schemas.microsoft.com/office/powerpoint/2010/main" val="396289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pointed out that your search results will include a “relevance” ranking.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generated by a machine learning algorithm. It searches all of the abstracts in the database and identifies which are most similar and matches those with particular journals. This means that you have a clearer view of what journal editors are actually selecting, rather than relying on the journal’s scope, which may be out of date or unclear.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in summary, the combination of food scientists and clever algorithms ensure that you identify the best journal to send your manuscript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基于文章标题和摘要分析的机器学习算法</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从合格期刊的</a:t>
            </a:r>
            <a:r>
              <a:rPr lang="en-US" altLang="zh-CN" sz="1200" b="0" i="0" kern="1200" dirty="0">
                <a:solidFill>
                  <a:schemeClr val="tx1"/>
                </a:solidFill>
                <a:effectLst/>
                <a:latin typeface="+mn-lt"/>
                <a:ea typeface="+mn-ea"/>
                <a:cs typeface="+mn-cs"/>
              </a:rPr>
              <a:t>FSTA</a:t>
            </a:r>
            <a:r>
              <a:rPr lang="zh-CN" altLang="en-US" sz="1200" b="0" i="0" kern="1200" dirty="0">
                <a:solidFill>
                  <a:schemeClr val="tx1"/>
                </a:solidFill>
                <a:effectLst/>
                <a:latin typeface="+mn-lt"/>
                <a:ea typeface="+mn-ea"/>
                <a:cs typeface="+mn-cs"/>
              </a:rPr>
              <a:t>数据库中分析了成千上万的摘要。它将您输入的摘要和标题与所分析和存储的内容进行比较。然后它创建一个匹配最紧密的摘要列表</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并查看它们来自哪些期刊。这将产生一份“推荐”期刊的列表</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这些期刊之前发表过与用户所输入的摘要和标题相类似的文章。</a:t>
            </a:r>
            <a:endParaRPr lang="en-GB" dirty="0"/>
          </a:p>
        </p:txBody>
      </p:sp>
      <p:sp>
        <p:nvSpPr>
          <p:cNvPr id="4" name="Slide Number Placeholder 3"/>
          <p:cNvSpPr>
            <a:spLocks noGrp="1"/>
          </p:cNvSpPr>
          <p:nvPr>
            <p:ph type="sldNum" sz="quarter" idx="5"/>
          </p:nvPr>
        </p:nvSpPr>
        <p:spPr/>
        <p:txBody>
          <a:bodyPr/>
          <a:lstStyle/>
          <a:p>
            <a:fld id="{1EFA122C-5EF1-414C-A809-7BF6B6339455}" type="slidenum">
              <a:rPr lang="en-GB" smtClean="0"/>
              <a:t>11</a:t>
            </a:fld>
            <a:endParaRPr lang="en-GB"/>
          </a:p>
        </p:txBody>
      </p:sp>
    </p:spTree>
    <p:extLst>
      <p:ext uri="{BB962C8B-B14F-4D97-AF65-F5344CB8AC3E}">
        <p14:creationId xmlns:p14="http://schemas.microsoft.com/office/powerpoint/2010/main" val="149131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如何访问</a:t>
            </a:r>
            <a:r>
              <a:rPr lang="en-US" altLang="zh-CN" dirty="0"/>
              <a:t>JRS</a:t>
            </a:r>
            <a:r>
              <a:rPr lang="zh-CN" altLang="en-US" dirty="0"/>
              <a:t>期刊推荐服务？</a:t>
            </a:r>
            <a:endParaRPr lang="en-US" altLang="zh-CN" dirty="0"/>
          </a:p>
          <a:p>
            <a:pPr marL="171450" indent="-171450">
              <a:buFont typeface="Arial" panose="020B0604020202020204" pitchFamily="34" charset="0"/>
              <a:buChar char="•"/>
            </a:pPr>
            <a:r>
              <a:rPr lang="zh-CN" altLang="en-US" dirty="0"/>
              <a:t>对于</a:t>
            </a:r>
            <a:r>
              <a:rPr lang="en-US" altLang="zh-CN" dirty="0"/>
              <a:t>FSTA</a:t>
            </a:r>
            <a:r>
              <a:rPr lang="zh-CN" altLang="en-US" dirty="0"/>
              <a:t>数据库的用户免费</a:t>
            </a:r>
            <a:endParaRPr lang="en-US" altLang="zh-CN" dirty="0"/>
          </a:p>
          <a:p>
            <a:pPr marL="171450" indent="-171450">
              <a:buFont typeface="Arial" panose="020B0604020202020204" pitchFamily="34" charset="0"/>
              <a:buChar char="•"/>
            </a:pPr>
            <a:r>
              <a:rPr lang="en-US" altLang="zh-CN" dirty="0"/>
              <a:t>Beta</a:t>
            </a:r>
            <a:r>
              <a:rPr lang="zh-CN" altLang="en-US" dirty="0"/>
              <a:t>版：对</a:t>
            </a:r>
            <a:r>
              <a:rPr lang="en-US" altLang="zh-CN" dirty="0"/>
              <a:t>CIFST</a:t>
            </a:r>
            <a:r>
              <a:rPr lang="zh-CN" altLang="en-US" dirty="0"/>
              <a:t>的参会代表给与免费试用三个月的福利</a:t>
            </a:r>
            <a:endParaRPr lang="en-US" altLang="zh-CN" dirty="0"/>
          </a:p>
          <a:p>
            <a:pPr marL="171450" indent="-171450">
              <a:buFont typeface="Arial" panose="020B0604020202020204" pitchFamily="34" charset="0"/>
              <a:buChar char="•"/>
            </a:pPr>
            <a:r>
              <a:rPr lang="zh-CN" altLang="en-US" dirty="0"/>
              <a:t>明天上午到我们在大会门口的展位（请寻找有</a:t>
            </a:r>
            <a:r>
              <a:rPr lang="en-US" altLang="zh-CN" dirty="0" err="1"/>
              <a:t>IFISlogo</a:t>
            </a:r>
            <a:r>
              <a:rPr lang="zh-CN" altLang="en-US" dirty="0"/>
              <a:t>的背板）来看一看；明天下午到</a:t>
            </a:r>
            <a:r>
              <a:rPr lang="en-US" altLang="zh-CN" dirty="0"/>
              <a:t>14</a:t>
            </a:r>
            <a:r>
              <a:rPr lang="zh-CN" altLang="en-US" dirty="0"/>
              <a:t>日下午，</a:t>
            </a:r>
            <a:endParaRPr lang="en-US" altLang="zh-CN" dirty="0"/>
          </a:p>
          <a:p>
            <a:pPr marL="0" indent="0">
              <a:buFont typeface="Arial" panose="020B0604020202020204" pitchFamily="34" charset="0"/>
              <a:buNone/>
            </a:pPr>
            <a:r>
              <a:rPr lang="zh-CN" altLang="en-US" dirty="0"/>
              <a:t>我们的展台在三楼分会场门口</a:t>
            </a:r>
            <a:endParaRPr lang="en-US" altLang="zh-CN" dirty="0"/>
          </a:p>
          <a:p>
            <a:pPr marL="171450" indent="-171450">
              <a:buFont typeface="Arial" panose="020B0604020202020204" pitchFamily="34" charset="0"/>
              <a:buChar char="•"/>
            </a:pPr>
            <a:r>
              <a:rPr lang="zh-CN" altLang="en-US" dirty="0"/>
              <a:t>或者 给我发邮件</a:t>
            </a:r>
            <a:r>
              <a:rPr lang="zh-CN" altLang="en-US" baseline="0" dirty="0"/>
              <a:t>  或</a:t>
            </a:r>
            <a:r>
              <a:rPr lang="en-US" altLang="zh-CN" baseline="0" dirty="0"/>
              <a:t>\</a:t>
            </a:r>
            <a:r>
              <a:rPr lang="zh-CN" altLang="en-US" baseline="0" dirty="0"/>
              <a:t>在此扫描我们的二维码</a:t>
            </a:r>
            <a:endParaRPr lang="en-US" dirty="0"/>
          </a:p>
        </p:txBody>
      </p:sp>
      <p:sp>
        <p:nvSpPr>
          <p:cNvPr id="4" name="Slide Number Placeholder 3"/>
          <p:cNvSpPr>
            <a:spLocks noGrp="1"/>
          </p:cNvSpPr>
          <p:nvPr>
            <p:ph type="sldNum" sz="quarter" idx="10"/>
          </p:nvPr>
        </p:nvSpPr>
        <p:spPr/>
        <p:txBody>
          <a:bodyPr/>
          <a:lstStyle/>
          <a:p>
            <a:fld id="{1EFA122C-5EF1-414C-A809-7BF6B6339455}" type="slidenum">
              <a:rPr lang="en-GB" smtClean="0"/>
              <a:t>12</a:t>
            </a:fld>
            <a:endParaRPr lang="en-GB"/>
          </a:p>
        </p:txBody>
      </p:sp>
    </p:spTree>
    <p:extLst>
      <p:ext uri="{BB962C8B-B14F-4D97-AF65-F5344CB8AC3E}">
        <p14:creationId xmlns:p14="http://schemas.microsoft.com/office/powerpoint/2010/main" val="195357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IFIS have developed a journal recommendation service especially for researchers in food science &amp; technology. </a:t>
            </a:r>
          </a:p>
          <a:p>
            <a:endParaRPr lang="en-GB" dirty="0"/>
          </a:p>
          <a:p>
            <a:r>
              <a:rPr lang="en-GB" dirty="0"/>
              <a:t>We have developed this service because research indicates that many researchers find journal selection difficult.</a:t>
            </a:r>
          </a:p>
        </p:txBody>
      </p:sp>
      <p:sp>
        <p:nvSpPr>
          <p:cNvPr id="4" name="Slide Number Placeholder 3"/>
          <p:cNvSpPr>
            <a:spLocks noGrp="1"/>
          </p:cNvSpPr>
          <p:nvPr>
            <p:ph type="sldNum" sz="quarter" idx="10"/>
          </p:nvPr>
        </p:nvSpPr>
        <p:spPr/>
        <p:txBody>
          <a:bodyPr/>
          <a:lstStyle/>
          <a:p>
            <a:fld id="{1EFA122C-5EF1-414C-A809-7BF6B6339455}" type="slidenum">
              <a:rPr lang="en-GB" smtClean="0"/>
              <a:t>2</a:t>
            </a:fld>
            <a:endParaRPr lang="en-GB"/>
          </a:p>
        </p:txBody>
      </p:sp>
    </p:spTree>
    <p:extLst>
      <p:ext uri="{BB962C8B-B14F-4D97-AF65-F5344CB8AC3E}">
        <p14:creationId xmlns:p14="http://schemas.microsoft.com/office/powerpoint/2010/main" val="27919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international survey by </a:t>
            </a:r>
            <a:r>
              <a:rPr lang="en-US" dirty="0" err="1"/>
              <a:t>Editage</a:t>
            </a:r>
            <a:r>
              <a:rPr lang="en-US" dirty="0"/>
              <a:t> found that 2/3rds of researchers from China who responded said they found the process difficult.</a:t>
            </a:r>
          </a:p>
          <a:p>
            <a:endParaRPr lang="en-US" dirty="0"/>
          </a:p>
          <a:p>
            <a:r>
              <a:rPr lang="en-US" dirty="0"/>
              <a:t>This number is similar to the global average. </a:t>
            </a:r>
          </a:p>
          <a:p>
            <a:endParaRPr lang="en-US" dirty="0"/>
          </a:p>
          <a:p>
            <a:r>
              <a:rPr lang="en-US" dirty="0"/>
              <a:t>So, we have developed the journal recommendation service as solution to the problem.</a:t>
            </a:r>
          </a:p>
          <a:p>
            <a:endParaRPr lang="en-US" dirty="0"/>
          </a:p>
          <a:p>
            <a:endParaRPr lang="en-US" dirty="0"/>
          </a:p>
          <a:p>
            <a:r>
              <a:rPr lang="en-US" dirty="0"/>
              <a:t>64</a:t>
            </a:r>
            <a:r>
              <a:rPr lang="en-US" altLang="zh-CN" dirty="0"/>
              <a:t>%</a:t>
            </a:r>
            <a:r>
              <a:rPr lang="zh-CN" altLang="en-US" dirty="0"/>
              <a:t>的中国研究人员说他们发现选择期刊对他们来说是中等到极端困难。</a:t>
            </a:r>
            <a:endParaRPr lang="en-GB" dirty="0"/>
          </a:p>
        </p:txBody>
      </p:sp>
      <p:sp>
        <p:nvSpPr>
          <p:cNvPr id="4" name="Slide Number Placeholder 3"/>
          <p:cNvSpPr>
            <a:spLocks noGrp="1"/>
          </p:cNvSpPr>
          <p:nvPr>
            <p:ph type="sldNum" sz="quarter" idx="10"/>
          </p:nvPr>
        </p:nvSpPr>
        <p:spPr/>
        <p:txBody>
          <a:bodyPr/>
          <a:lstStyle/>
          <a:p>
            <a:fld id="{1EFA122C-5EF1-414C-A809-7BF6B6339455}" type="slidenum">
              <a:rPr lang="en-GB" smtClean="0"/>
              <a:t>3</a:t>
            </a:fld>
            <a:endParaRPr lang="en-GB"/>
          </a:p>
        </p:txBody>
      </p:sp>
    </p:spTree>
    <p:extLst>
      <p:ext uri="{BB962C8B-B14F-4D97-AF65-F5344CB8AC3E}">
        <p14:creationId xmlns:p14="http://schemas.microsoft.com/office/powerpoint/2010/main" val="57360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JRS makes it easy to identify the best journals to send manuscripts to. Using the tool you can complete the process in 3 easy steps.</a:t>
            </a:r>
          </a:p>
          <a:p>
            <a:endParaRPr lang="en-US" altLang="zh-CN" dirty="0"/>
          </a:p>
          <a:p>
            <a:r>
              <a:rPr lang="en-US" altLang="zh-CN" dirty="0"/>
              <a:t>This is the home page. Step 1 involves entering either key words or a title or an abstract. Obviously the more information you add the better the results. </a:t>
            </a:r>
          </a:p>
          <a:p>
            <a:endParaRPr lang="en-US" altLang="zh-CN" dirty="0"/>
          </a:p>
          <a:p>
            <a:r>
              <a:rPr lang="en-US" altLang="zh-CN" dirty="0"/>
              <a:t> Clicking “suggest” leads you to the results page . . . .</a:t>
            </a:r>
          </a:p>
          <a:p>
            <a:endParaRPr lang="en-US" altLang="zh-CN" dirty="0"/>
          </a:p>
          <a:p>
            <a:r>
              <a:rPr lang="en-US" altLang="zh-CN" dirty="0"/>
              <a:t>JRS</a:t>
            </a:r>
            <a:r>
              <a:rPr lang="zh-CN" altLang="en-US" dirty="0"/>
              <a:t>期刊推荐服务让识别您的最佳投稿目标期刊变得容易</a:t>
            </a:r>
            <a:endParaRPr lang="en-US" altLang="zh-CN" dirty="0"/>
          </a:p>
          <a:p>
            <a:r>
              <a:rPr lang="zh-CN" altLang="en-US" dirty="0"/>
              <a:t>第一步：检索关键字、题名或摘要</a:t>
            </a:r>
            <a:endParaRPr lang="en-GB" dirty="0"/>
          </a:p>
        </p:txBody>
      </p:sp>
      <p:sp>
        <p:nvSpPr>
          <p:cNvPr id="4" name="Slide Number Placeholder 3"/>
          <p:cNvSpPr>
            <a:spLocks noGrp="1"/>
          </p:cNvSpPr>
          <p:nvPr>
            <p:ph type="sldNum" sz="quarter" idx="10"/>
          </p:nvPr>
        </p:nvSpPr>
        <p:spPr/>
        <p:txBody>
          <a:bodyPr/>
          <a:lstStyle/>
          <a:p>
            <a:fld id="{1EFA122C-5EF1-414C-A809-7BF6B6339455}" type="slidenum">
              <a:rPr lang="en-GB" smtClean="0"/>
              <a:t>4</a:t>
            </a:fld>
            <a:endParaRPr lang="en-GB"/>
          </a:p>
        </p:txBody>
      </p:sp>
    </p:spTree>
    <p:extLst>
      <p:ext uri="{BB962C8B-B14F-4D97-AF65-F5344CB8AC3E}">
        <p14:creationId xmlns:p14="http://schemas.microsoft.com/office/powerpoint/2010/main" val="3890028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On the results page you will see a list of suggested journals. There is plenty of relevant information to help you choose. You can see the journals impact factor, whether it is OA or not and who publishes it.</a:t>
            </a:r>
          </a:p>
          <a:p>
            <a:endParaRPr lang="en-GB" altLang="zh-CN" dirty="0"/>
          </a:p>
          <a:p>
            <a:r>
              <a:rPr lang="en-GB" altLang="zh-CN" dirty="0"/>
              <a:t>We also include a relevance ranking. More on this later. </a:t>
            </a:r>
          </a:p>
          <a:p>
            <a:endParaRPr lang="en-GB" altLang="zh-CN" dirty="0"/>
          </a:p>
          <a:p>
            <a:r>
              <a:rPr lang="en-GB" altLang="zh-CN" dirty="0"/>
              <a:t>Furthermore, you can customise the results page to include additional information about each journal. The box on the right shows you those options. They include such things as publication frequency and article publishing charges (APCs).</a:t>
            </a:r>
          </a:p>
          <a:p>
            <a:endParaRPr lang="en-GB" altLang="zh-CN" dirty="0"/>
          </a:p>
          <a:p>
            <a:endParaRPr lang="en-GB" altLang="zh-CN" dirty="0"/>
          </a:p>
          <a:p>
            <a:r>
              <a:rPr lang="zh-CN" altLang="en-US" dirty="0"/>
              <a:t>第二步：按您希望的条件（标准）选择期刊</a:t>
            </a:r>
            <a:endParaRPr lang="en-GB" dirty="0"/>
          </a:p>
        </p:txBody>
      </p:sp>
      <p:sp>
        <p:nvSpPr>
          <p:cNvPr id="4" name="Slide Number Placeholder 3"/>
          <p:cNvSpPr>
            <a:spLocks noGrp="1"/>
          </p:cNvSpPr>
          <p:nvPr>
            <p:ph type="sldNum" sz="quarter" idx="10"/>
          </p:nvPr>
        </p:nvSpPr>
        <p:spPr/>
        <p:txBody>
          <a:bodyPr/>
          <a:lstStyle/>
          <a:p>
            <a:fld id="{1EFA122C-5EF1-414C-A809-7BF6B6339455}" type="slidenum">
              <a:rPr lang="en-GB" smtClean="0"/>
              <a:t>5</a:t>
            </a:fld>
            <a:endParaRPr lang="en-GB"/>
          </a:p>
        </p:txBody>
      </p:sp>
    </p:spTree>
    <p:extLst>
      <p:ext uri="{BB962C8B-B14F-4D97-AF65-F5344CB8AC3E}">
        <p14:creationId xmlns:p14="http://schemas.microsoft.com/office/powerpoint/2010/main" val="209091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Step 3 takes you to the journal information page. This enables you to check that the journal you have selected is the best one. It contains more detail about the journal including its scope and sample abstracts.</a:t>
            </a:r>
          </a:p>
          <a:p>
            <a:endParaRPr lang="en-GB" altLang="zh-CN" dirty="0"/>
          </a:p>
          <a:p>
            <a:r>
              <a:rPr lang="en-GB" altLang="zh-CN" dirty="0"/>
              <a:t>If you decide that it is the right journal, you can click through to the journal submission page and thus complete the process.</a:t>
            </a:r>
          </a:p>
          <a:p>
            <a:endParaRPr lang="en-GB" altLang="zh-CN" dirty="0"/>
          </a:p>
          <a:p>
            <a:endParaRPr lang="en-GB" altLang="zh-CN" dirty="0"/>
          </a:p>
          <a:p>
            <a:r>
              <a:rPr lang="zh-CN" altLang="en-US" dirty="0"/>
              <a:t>第三步：更多地了解您想选择的期刊</a:t>
            </a:r>
            <a:endParaRPr lang="en-GB" dirty="0"/>
          </a:p>
        </p:txBody>
      </p:sp>
      <p:sp>
        <p:nvSpPr>
          <p:cNvPr id="4" name="Slide Number Placeholder 3"/>
          <p:cNvSpPr>
            <a:spLocks noGrp="1"/>
          </p:cNvSpPr>
          <p:nvPr>
            <p:ph type="sldNum" sz="quarter" idx="10"/>
          </p:nvPr>
        </p:nvSpPr>
        <p:spPr/>
        <p:txBody>
          <a:bodyPr/>
          <a:lstStyle/>
          <a:p>
            <a:fld id="{1EFA122C-5EF1-414C-A809-7BF6B6339455}" type="slidenum">
              <a:rPr lang="en-GB" smtClean="0"/>
              <a:t>6</a:t>
            </a:fld>
            <a:endParaRPr lang="en-GB"/>
          </a:p>
        </p:txBody>
      </p:sp>
    </p:spTree>
    <p:extLst>
      <p:ext uri="{BB962C8B-B14F-4D97-AF65-F5344CB8AC3E}">
        <p14:creationId xmlns:p14="http://schemas.microsoft.com/office/powerpoint/2010/main" val="39138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If you are unfamiliar with the journal publishing process you can also access our introductory guidance. </a:t>
            </a:r>
          </a:p>
          <a:p>
            <a:endParaRPr lang="en-GB" altLang="zh-CN" dirty="0"/>
          </a:p>
          <a:p>
            <a:r>
              <a:rPr lang="en-GB" altLang="zh-CN" dirty="0"/>
              <a:t>This can be accessed by clicking on the link on the home page.</a:t>
            </a:r>
          </a:p>
          <a:p>
            <a:endParaRPr lang="en-GB" altLang="zh-CN" dirty="0"/>
          </a:p>
          <a:p>
            <a:r>
              <a:rPr lang="en-GB" altLang="zh-CN" dirty="0"/>
              <a:t>This has been written by Duncan Nicholas, the VP of the European Assoc of Science Editors. It includes sections on : open access etc</a:t>
            </a:r>
          </a:p>
          <a:p>
            <a:endParaRPr lang="en-GB" altLang="zh-CN" dirty="0"/>
          </a:p>
          <a:p>
            <a:endParaRPr lang="en-GB" altLang="zh-CN" dirty="0"/>
          </a:p>
          <a:p>
            <a:endParaRPr lang="en-GB" altLang="zh-CN" dirty="0"/>
          </a:p>
          <a:p>
            <a:r>
              <a:rPr lang="zh-CN" altLang="en-US" dirty="0"/>
              <a:t>掠夺式出版</a:t>
            </a:r>
            <a:endParaRPr lang="en-US" altLang="zh-CN" dirty="0"/>
          </a:p>
          <a:p>
            <a:endParaRPr lang="en-US" dirty="0"/>
          </a:p>
          <a:p>
            <a:r>
              <a:rPr lang="zh-CN" altLang="en-US" dirty="0"/>
              <a:t>指南：由</a:t>
            </a:r>
            <a:r>
              <a:rPr lang="zh-CN" altLang="en-US" sz="1200" b="0" i="0" kern="1200" dirty="0">
                <a:solidFill>
                  <a:schemeClr val="tx1"/>
                </a:solidFill>
                <a:effectLst/>
                <a:latin typeface="+mn-lt"/>
                <a:ea typeface="+mn-ea"/>
                <a:cs typeface="+mn-cs"/>
              </a:rPr>
              <a:t>欧洲科学编辑协会副主席</a:t>
            </a:r>
            <a:r>
              <a:rPr lang="en-US" altLang="zh-CN" sz="1200" b="0" i="0" kern="1200" dirty="0">
                <a:solidFill>
                  <a:schemeClr val="tx1"/>
                </a:solidFill>
                <a:effectLst/>
                <a:latin typeface="+mn-lt"/>
                <a:ea typeface="+mn-ea"/>
                <a:cs typeface="+mn-cs"/>
              </a:rPr>
              <a:t>Duncan Nicolas</a:t>
            </a:r>
            <a:r>
              <a:rPr lang="zh-CN" altLang="en-US" sz="1200" b="0" i="0" kern="1200" dirty="0">
                <a:solidFill>
                  <a:schemeClr val="tx1"/>
                </a:solidFill>
                <a:effectLst/>
                <a:latin typeface="+mn-lt"/>
                <a:ea typeface="+mn-ea"/>
                <a:cs typeface="+mn-cs"/>
              </a:rPr>
              <a:t>撰写</a:t>
            </a:r>
            <a:endParaRPr lang="en-GB" dirty="0"/>
          </a:p>
        </p:txBody>
      </p:sp>
      <p:sp>
        <p:nvSpPr>
          <p:cNvPr id="4" name="Slide Number Placeholder 3"/>
          <p:cNvSpPr>
            <a:spLocks noGrp="1"/>
          </p:cNvSpPr>
          <p:nvPr>
            <p:ph type="sldNum" sz="quarter" idx="10"/>
          </p:nvPr>
        </p:nvSpPr>
        <p:spPr/>
        <p:txBody>
          <a:bodyPr/>
          <a:lstStyle/>
          <a:p>
            <a:fld id="{1EFA122C-5EF1-414C-A809-7BF6B6339455}" type="slidenum">
              <a:rPr lang="en-GB" smtClean="0"/>
              <a:t>7</a:t>
            </a:fld>
            <a:endParaRPr lang="en-GB"/>
          </a:p>
        </p:txBody>
      </p:sp>
    </p:spTree>
    <p:extLst>
      <p:ext uri="{BB962C8B-B14F-4D97-AF65-F5344CB8AC3E}">
        <p14:creationId xmlns:p14="http://schemas.microsoft.com/office/powerpoint/2010/main" val="297879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 am now going to explain briefly how the JRS works and why it is the best tool you can use to get journal recommendations</a:t>
            </a:r>
          </a:p>
          <a:p>
            <a:endParaRPr lang="en-US" altLang="zh-CN" dirty="0"/>
          </a:p>
          <a:p>
            <a:r>
              <a:rPr lang="en-US" altLang="zh-CN" dirty="0"/>
              <a:t>They key elements (1) we employ food science experts to manage the data and (2) we use machine learning algorithms to search it.</a:t>
            </a:r>
          </a:p>
          <a:p>
            <a:endParaRPr lang="en-US" altLang="zh-CN" dirty="0"/>
          </a:p>
          <a:p>
            <a:r>
              <a:rPr lang="en-US" altLang="zh-CN" dirty="0"/>
              <a:t>Firstly, all of the journals have been vetted by food science experts. </a:t>
            </a:r>
          </a:p>
          <a:p>
            <a:endParaRPr lang="en-US" altLang="zh-CN" dirty="0"/>
          </a:p>
          <a:p>
            <a:r>
              <a:rPr lang="en-US" altLang="zh-CN" dirty="0"/>
              <a:t>We employ 8 experts with a food science background and they are supported by an advisory board of leading food science practitioners (there’s more information about the group on our website)</a:t>
            </a:r>
          </a:p>
          <a:p>
            <a:endParaRPr lang="en-US" altLang="zh-CN" dirty="0"/>
          </a:p>
          <a:p>
            <a:r>
              <a:rPr lang="en-US" altLang="zh-CN" dirty="0"/>
              <a:t>Each journal is evaluated using a comprehensive list of criteria</a:t>
            </a:r>
          </a:p>
          <a:p>
            <a:endParaRPr lang="en-US" altLang="zh-CN" dirty="0"/>
          </a:p>
          <a:p>
            <a:r>
              <a:rPr lang="en-US" altLang="zh-CN" dirty="0"/>
              <a:t>This means you are GUARANTEED to avoid predatory OA journals</a:t>
            </a:r>
          </a:p>
          <a:p>
            <a:endParaRPr lang="en-US" altLang="zh-CN" dirty="0"/>
          </a:p>
          <a:p>
            <a:endParaRPr lang="en-US" altLang="zh-CN" dirty="0"/>
          </a:p>
          <a:p>
            <a:endParaRPr lang="en-US" altLang="zh-CN" dirty="0"/>
          </a:p>
          <a:p>
            <a:r>
              <a:rPr lang="en-US" altLang="zh-CN" dirty="0"/>
              <a:t>JRS</a:t>
            </a:r>
            <a:r>
              <a:rPr lang="zh-CN" altLang="en-US" dirty="0"/>
              <a:t>是如何工作的（如何帮您推荐期刊的）？</a:t>
            </a:r>
            <a:endParaRPr lang="en-US" altLang="zh-CN" dirty="0"/>
          </a:p>
          <a:p>
            <a:pPr marL="228600" indent="-228600">
              <a:buAutoNum type="arabicPeriod"/>
            </a:pPr>
            <a:r>
              <a:rPr lang="zh-CN" altLang="en-US" dirty="0"/>
              <a:t>所有期刊都是由食品科学专家选出的</a:t>
            </a:r>
            <a:endParaRPr lang="en-US" altLang="zh-CN" dirty="0"/>
          </a:p>
          <a:p>
            <a:pPr marL="171450" indent="-171450">
              <a:buFont typeface="Arial" panose="020B0604020202020204" pitchFamily="34" charset="0"/>
              <a:buChar char="•"/>
            </a:pPr>
            <a:r>
              <a:rPr lang="en-US" altLang="zh-CN" dirty="0"/>
              <a:t>IFIS</a:t>
            </a:r>
            <a:r>
              <a:rPr lang="zh-CN" altLang="en-US" dirty="0"/>
              <a:t>雇佣了</a:t>
            </a:r>
            <a:r>
              <a:rPr lang="en-US" altLang="zh-CN" dirty="0"/>
              <a:t>8</a:t>
            </a:r>
            <a:r>
              <a:rPr lang="zh-CN" altLang="en-US" dirty="0"/>
              <a:t>名具有食品科学专业背景的专家</a:t>
            </a:r>
            <a:endParaRPr lang="en-US" altLang="zh-CN" dirty="0"/>
          </a:p>
          <a:p>
            <a:pPr marL="171450" indent="-171450">
              <a:buFont typeface="Arial" panose="020B0604020202020204" pitchFamily="34" charset="0"/>
              <a:buChar char="•"/>
            </a:pPr>
            <a:r>
              <a:rPr lang="zh-CN" altLang="en-US" sz="1200" b="0" i="0" kern="1200" dirty="0">
                <a:solidFill>
                  <a:schemeClr val="tx1"/>
                </a:solidFill>
                <a:effectLst/>
                <a:latin typeface="+mn-lt"/>
                <a:ea typeface="+mn-ea"/>
                <a:cs typeface="+mn-cs"/>
              </a:rPr>
              <a:t>他们由顶尖食品科学从业者组成的咨询委员会提供支持</a:t>
            </a:r>
            <a:endParaRPr lang="en-US" altLang="zh-CN"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en-US" sz="1200" b="0" i="0" kern="1200" dirty="0">
                <a:solidFill>
                  <a:schemeClr val="tx1"/>
                </a:solidFill>
                <a:effectLst/>
                <a:latin typeface="+mn-lt"/>
                <a:ea typeface="+mn-ea"/>
                <a:cs typeface="+mn-cs"/>
              </a:rPr>
              <a:t>专家们使用一套详细的标准来评估每本杂志</a:t>
            </a:r>
            <a:endParaRPr lang="en-US" altLang="zh-CN"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en-US" sz="1200" b="0" i="0" kern="1200" dirty="0">
                <a:solidFill>
                  <a:schemeClr val="tx1"/>
                </a:solidFill>
                <a:effectLst/>
                <a:latin typeface="+mn-lt"/>
                <a:ea typeface="+mn-ea"/>
                <a:cs typeface="+mn-cs"/>
              </a:rPr>
              <a:t>在</a:t>
            </a:r>
            <a:r>
              <a:rPr lang="en-US" altLang="zh-CN" sz="1200" b="0" i="0" kern="1200" dirty="0">
                <a:solidFill>
                  <a:schemeClr val="tx1"/>
                </a:solidFill>
                <a:effectLst/>
                <a:latin typeface="+mn-lt"/>
                <a:ea typeface="+mn-ea"/>
                <a:cs typeface="+mn-cs"/>
              </a:rPr>
              <a:t>2018</a:t>
            </a:r>
            <a:r>
              <a:rPr lang="zh-CN" altLang="en-US" sz="1200" b="0" i="0" kern="1200" dirty="0">
                <a:solidFill>
                  <a:schemeClr val="tx1"/>
                </a:solidFill>
                <a:effectLst/>
                <a:latin typeface="+mn-lt"/>
                <a:ea typeface="+mn-ea"/>
                <a:cs typeface="+mn-cs"/>
              </a:rPr>
              <a:t>年，这个专家团队 </a:t>
            </a:r>
            <a:r>
              <a:rPr lang="en-US" altLang="zh-CN" sz="1200" b="0" i="0" kern="1200" dirty="0">
                <a:solidFill>
                  <a:schemeClr val="tx1"/>
                </a:solidFill>
                <a:effectLst/>
                <a:latin typeface="+mn-lt"/>
                <a:ea typeface="+mn-ea"/>
                <a:cs typeface="+mn-cs"/>
              </a:rPr>
              <a:t>1. </a:t>
            </a:r>
            <a:r>
              <a:rPr lang="zh-CN" altLang="en-US" sz="1200" b="0" i="0" kern="1200" dirty="0">
                <a:solidFill>
                  <a:schemeClr val="tx1"/>
                </a:solidFill>
                <a:effectLst/>
                <a:latin typeface="+mn-lt"/>
                <a:ea typeface="+mn-ea"/>
                <a:cs typeface="+mn-cs"/>
              </a:rPr>
              <a:t>识别出</a:t>
            </a:r>
            <a:r>
              <a:rPr lang="en-US" altLang="zh-CN" sz="1200" b="0" i="0" kern="1200" dirty="0">
                <a:solidFill>
                  <a:schemeClr val="tx1"/>
                </a:solidFill>
                <a:effectLst/>
                <a:latin typeface="+mn-lt"/>
                <a:ea typeface="+mn-ea"/>
                <a:cs typeface="+mn-cs"/>
              </a:rPr>
              <a:t>16</a:t>
            </a:r>
            <a:r>
              <a:rPr lang="zh-CN" altLang="en-US" sz="1200" b="0" i="0" kern="1200" dirty="0">
                <a:solidFill>
                  <a:schemeClr val="tx1"/>
                </a:solidFill>
                <a:effectLst/>
                <a:latin typeface="+mn-lt"/>
                <a:ea typeface="+mn-ea"/>
                <a:cs typeface="+mn-cs"/>
              </a:rPr>
              <a:t>种掠夺式期刊；</a:t>
            </a:r>
            <a:r>
              <a:rPr lang="en-US" altLang="zh-CN" sz="1200" b="0" i="0" kern="1200" dirty="0">
                <a:solidFill>
                  <a:schemeClr val="tx1"/>
                </a:solidFill>
                <a:effectLst/>
                <a:latin typeface="+mn-lt"/>
                <a:ea typeface="+mn-ea"/>
                <a:cs typeface="+mn-cs"/>
              </a:rPr>
              <a:t>2 </a:t>
            </a:r>
            <a:r>
              <a:rPr lang="zh-CN" altLang="en-US" sz="1200" b="0" i="0" kern="1200" dirty="0">
                <a:solidFill>
                  <a:schemeClr val="tx1"/>
                </a:solidFill>
                <a:effectLst/>
                <a:latin typeface="+mn-lt"/>
                <a:ea typeface="+mn-ea"/>
                <a:cs typeface="+mn-cs"/>
              </a:rPr>
              <a:t>他们收到并拒绝了</a:t>
            </a:r>
            <a:r>
              <a:rPr lang="en-US" altLang="zh-CN" sz="1200" b="0" i="0" kern="1200" dirty="0">
                <a:solidFill>
                  <a:schemeClr val="tx1"/>
                </a:solidFill>
                <a:effectLst/>
                <a:latin typeface="+mn-lt"/>
                <a:ea typeface="+mn-ea"/>
                <a:cs typeface="+mn-cs"/>
              </a:rPr>
              <a:t>49</a:t>
            </a:r>
            <a:r>
              <a:rPr lang="zh-CN" altLang="en-US" sz="1200" b="0" i="0" kern="1200" dirty="0">
                <a:solidFill>
                  <a:schemeClr val="tx1"/>
                </a:solidFill>
                <a:effectLst/>
                <a:latin typeface="+mn-lt"/>
                <a:ea typeface="+mn-ea"/>
                <a:cs typeface="+mn-cs"/>
              </a:rPr>
              <a:t>个掠夺式期刊要求</a:t>
            </a:r>
            <a:endParaRPr lang="en-US" altLang="zh-CN"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en-US" sz="1200" b="0" i="0" kern="1200" dirty="0">
                <a:solidFill>
                  <a:schemeClr val="tx1"/>
                </a:solidFill>
                <a:effectLst/>
                <a:latin typeface="+mn-lt"/>
                <a:ea typeface="+mn-ea"/>
                <a:cs typeface="+mn-cs"/>
              </a:rPr>
              <a:t>（收录他们的期刊进</a:t>
            </a:r>
            <a:r>
              <a:rPr lang="en-US" altLang="zh-CN" sz="1200" b="0" i="0" kern="1200" dirty="0">
                <a:solidFill>
                  <a:schemeClr val="tx1"/>
                </a:solidFill>
                <a:effectLst/>
                <a:latin typeface="+mn-lt"/>
                <a:ea typeface="+mn-ea"/>
                <a:cs typeface="+mn-cs"/>
              </a:rPr>
              <a:t>FSTA</a:t>
            </a:r>
            <a:r>
              <a:rPr lang="zh-CN" altLang="en-US" sz="1200" b="0" i="0" kern="1200" dirty="0">
                <a:solidFill>
                  <a:schemeClr val="tx1"/>
                </a:solidFill>
                <a:effectLst/>
                <a:latin typeface="+mn-lt"/>
                <a:ea typeface="+mn-ea"/>
                <a:cs typeface="+mn-cs"/>
              </a:rPr>
              <a:t>）的申请（</a:t>
            </a:r>
            <a:r>
              <a:rPr lang="en-US" altLang="zh-CN" sz="1200" b="0" i="0" kern="1200" dirty="0">
                <a:solidFill>
                  <a:schemeClr val="tx1"/>
                </a:solidFill>
                <a:effectLst/>
                <a:latin typeface="+mn-lt"/>
                <a:ea typeface="+mn-ea"/>
                <a:cs typeface="+mn-cs"/>
              </a:rPr>
              <a:t>49/106</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pPr marL="0" indent="0">
              <a:buFont typeface="Arial" panose="020B0604020202020204" pitchFamily="34" charset="0"/>
              <a:buNone/>
            </a:pPr>
            <a:endParaRPr lang="en-US" altLang="zh-CN"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CN"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EFA122C-5EF1-414C-A809-7BF6B6339455}" type="slidenum">
              <a:rPr lang="en-GB" smtClean="0"/>
              <a:t>8</a:t>
            </a:fld>
            <a:endParaRPr lang="en-GB"/>
          </a:p>
        </p:txBody>
      </p:sp>
    </p:spTree>
    <p:extLst>
      <p:ext uri="{BB962C8B-B14F-4D97-AF65-F5344CB8AC3E}">
        <p14:creationId xmlns:p14="http://schemas.microsoft.com/office/powerpoint/2010/main" val="53900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You are probably aware that predatory OA journals are journals that claim to conduct peer reviews BUT don’t. So, they effectively publish fake science.</a:t>
            </a:r>
          </a:p>
          <a:p>
            <a:endParaRPr lang="en-US" altLang="zh-CN" dirty="0"/>
          </a:p>
          <a:p>
            <a:r>
              <a:rPr lang="en-US" altLang="zh-CN" dirty="0"/>
              <a:t>Journal publishers want to be included in our database because they know that it is used leading food science departments around the world. So, we receive many applications each year.</a:t>
            </a:r>
          </a:p>
          <a:p>
            <a:endParaRPr lang="en-US" altLang="zh-CN" dirty="0"/>
          </a:p>
          <a:p>
            <a:r>
              <a:rPr lang="en-US" altLang="zh-CN" dirty="0"/>
              <a:t>Last year we rejected 49 out of 106 applications because the journals were predatory. So, that gives you a sense of the scale of the problem.</a:t>
            </a:r>
          </a:p>
          <a:p>
            <a:endParaRPr lang="en-US" altLang="zh-CN" dirty="0"/>
          </a:p>
          <a:p>
            <a:r>
              <a:rPr lang="en-US" altLang="zh-CN" dirty="0"/>
              <a:t>JRS</a:t>
            </a:r>
            <a:r>
              <a:rPr lang="zh-CN" altLang="en-US" dirty="0"/>
              <a:t>是如何工作的（如何帮您推荐期刊的）？</a:t>
            </a:r>
            <a:endParaRPr lang="en-US" altLang="zh-CN" dirty="0"/>
          </a:p>
          <a:p>
            <a:pPr marL="228600" indent="-228600">
              <a:buAutoNum type="arabicPeriod"/>
            </a:pPr>
            <a:r>
              <a:rPr lang="zh-CN" altLang="en-US" dirty="0"/>
              <a:t>所有期刊都是由食品科学专家选出的</a:t>
            </a:r>
            <a:endParaRPr lang="en-US" altLang="zh-CN" dirty="0"/>
          </a:p>
          <a:p>
            <a:pPr marL="171450" indent="-171450">
              <a:buFont typeface="Arial" panose="020B0604020202020204" pitchFamily="34" charset="0"/>
              <a:buChar char="•"/>
            </a:pPr>
            <a:r>
              <a:rPr lang="en-US" altLang="zh-CN" dirty="0"/>
              <a:t>IFIS</a:t>
            </a:r>
            <a:r>
              <a:rPr lang="zh-CN" altLang="en-US" dirty="0"/>
              <a:t>雇佣了</a:t>
            </a:r>
            <a:r>
              <a:rPr lang="en-US" altLang="zh-CN" dirty="0"/>
              <a:t>8</a:t>
            </a:r>
            <a:r>
              <a:rPr lang="zh-CN" altLang="en-US" dirty="0"/>
              <a:t>名具有食品科学专业背景的专家</a:t>
            </a:r>
            <a:endParaRPr lang="en-US" altLang="zh-CN" dirty="0"/>
          </a:p>
          <a:p>
            <a:pPr marL="171450" indent="-171450">
              <a:buFont typeface="Arial" panose="020B0604020202020204" pitchFamily="34" charset="0"/>
              <a:buChar char="•"/>
            </a:pPr>
            <a:r>
              <a:rPr lang="zh-CN" altLang="en-US" sz="1200" b="0" i="0" kern="1200" dirty="0">
                <a:solidFill>
                  <a:schemeClr val="tx1"/>
                </a:solidFill>
                <a:effectLst/>
                <a:latin typeface="+mn-lt"/>
                <a:ea typeface="+mn-ea"/>
                <a:cs typeface="+mn-cs"/>
              </a:rPr>
              <a:t>他们由顶尖食品科学从业者组成的咨询委员会提供支持</a:t>
            </a:r>
            <a:endParaRPr lang="en-US" altLang="zh-CN"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en-US" sz="1200" b="0" i="0" kern="1200" dirty="0">
                <a:solidFill>
                  <a:schemeClr val="tx1"/>
                </a:solidFill>
                <a:effectLst/>
                <a:latin typeface="+mn-lt"/>
                <a:ea typeface="+mn-ea"/>
                <a:cs typeface="+mn-cs"/>
              </a:rPr>
              <a:t>专家们使用一套详细的标准来评估每本杂志</a:t>
            </a:r>
            <a:endParaRPr lang="en-US" altLang="zh-CN"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en-US" sz="1200" b="0" i="0" kern="1200" dirty="0">
                <a:solidFill>
                  <a:schemeClr val="tx1"/>
                </a:solidFill>
                <a:effectLst/>
                <a:latin typeface="+mn-lt"/>
                <a:ea typeface="+mn-ea"/>
                <a:cs typeface="+mn-cs"/>
              </a:rPr>
              <a:t>在</a:t>
            </a:r>
            <a:r>
              <a:rPr lang="en-US" altLang="zh-CN" sz="1200" b="0" i="0" kern="1200" dirty="0">
                <a:solidFill>
                  <a:schemeClr val="tx1"/>
                </a:solidFill>
                <a:effectLst/>
                <a:latin typeface="+mn-lt"/>
                <a:ea typeface="+mn-ea"/>
                <a:cs typeface="+mn-cs"/>
              </a:rPr>
              <a:t>2018</a:t>
            </a:r>
            <a:r>
              <a:rPr lang="zh-CN" altLang="en-US" sz="1200" b="0" i="0" kern="1200" dirty="0">
                <a:solidFill>
                  <a:schemeClr val="tx1"/>
                </a:solidFill>
                <a:effectLst/>
                <a:latin typeface="+mn-lt"/>
                <a:ea typeface="+mn-ea"/>
                <a:cs typeface="+mn-cs"/>
              </a:rPr>
              <a:t>年，这个专家团队 </a:t>
            </a:r>
            <a:r>
              <a:rPr lang="en-US" altLang="zh-CN" sz="1200" b="0" i="0" kern="1200" dirty="0">
                <a:solidFill>
                  <a:schemeClr val="tx1"/>
                </a:solidFill>
                <a:effectLst/>
                <a:latin typeface="+mn-lt"/>
                <a:ea typeface="+mn-ea"/>
                <a:cs typeface="+mn-cs"/>
              </a:rPr>
              <a:t>1. </a:t>
            </a:r>
            <a:r>
              <a:rPr lang="zh-CN" altLang="en-US" sz="1200" b="0" i="0" kern="1200" dirty="0">
                <a:solidFill>
                  <a:schemeClr val="tx1"/>
                </a:solidFill>
                <a:effectLst/>
                <a:latin typeface="+mn-lt"/>
                <a:ea typeface="+mn-ea"/>
                <a:cs typeface="+mn-cs"/>
              </a:rPr>
              <a:t>识别出</a:t>
            </a:r>
            <a:r>
              <a:rPr lang="en-US" altLang="zh-CN" sz="1200" b="0" i="0" kern="1200" dirty="0">
                <a:solidFill>
                  <a:schemeClr val="tx1"/>
                </a:solidFill>
                <a:effectLst/>
                <a:latin typeface="+mn-lt"/>
                <a:ea typeface="+mn-ea"/>
                <a:cs typeface="+mn-cs"/>
              </a:rPr>
              <a:t>16</a:t>
            </a:r>
            <a:r>
              <a:rPr lang="zh-CN" altLang="en-US" sz="1200" b="0" i="0" kern="1200" dirty="0">
                <a:solidFill>
                  <a:schemeClr val="tx1"/>
                </a:solidFill>
                <a:effectLst/>
                <a:latin typeface="+mn-lt"/>
                <a:ea typeface="+mn-ea"/>
                <a:cs typeface="+mn-cs"/>
              </a:rPr>
              <a:t>种掠夺式期刊；</a:t>
            </a:r>
            <a:r>
              <a:rPr lang="en-US" altLang="zh-CN" sz="1200" b="0" i="0" kern="1200" dirty="0">
                <a:solidFill>
                  <a:schemeClr val="tx1"/>
                </a:solidFill>
                <a:effectLst/>
                <a:latin typeface="+mn-lt"/>
                <a:ea typeface="+mn-ea"/>
                <a:cs typeface="+mn-cs"/>
              </a:rPr>
              <a:t>2 </a:t>
            </a:r>
            <a:r>
              <a:rPr lang="zh-CN" altLang="en-US" sz="1200" b="0" i="0" kern="1200" dirty="0">
                <a:solidFill>
                  <a:schemeClr val="tx1"/>
                </a:solidFill>
                <a:effectLst/>
                <a:latin typeface="+mn-lt"/>
                <a:ea typeface="+mn-ea"/>
                <a:cs typeface="+mn-cs"/>
              </a:rPr>
              <a:t>他们收到并拒绝了</a:t>
            </a:r>
            <a:r>
              <a:rPr lang="en-US" altLang="zh-CN" sz="1200" b="0" i="0" kern="1200" dirty="0">
                <a:solidFill>
                  <a:schemeClr val="tx1"/>
                </a:solidFill>
                <a:effectLst/>
                <a:latin typeface="+mn-lt"/>
                <a:ea typeface="+mn-ea"/>
                <a:cs typeface="+mn-cs"/>
              </a:rPr>
              <a:t>49</a:t>
            </a:r>
            <a:r>
              <a:rPr lang="zh-CN" altLang="en-US" sz="1200" b="0" i="0" kern="1200" dirty="0">
                <a:solidFill>
                  <a:schemeClr val="tx1"/>
                </a:solidFill>
                <a:effectLst/>
                <a:latin typeface="+mn-lt"/>
                <a:ea typeface="+mn-ea"/>
                <a:cs typeface="+mn-cs"/>
              </a:rPr>
              <a:t>个掠夺式期刊要求</a:t>
            </a:r>
            <a:endParaRPr lang="en-US" altLang="zh-CN"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en-US" sz="1200" b="0" i="0" kern="1200" dirty="0">
                <a:solidFill>
                  <a:schemeClr val="tx1"/>
                </a:solidFill>
                <a:effectLst/>
                <a:latin typeface="+mn-lt"/>
                <a:ea typeface="+mn-ea"/>
                <a:cs typeface="+mn-cs"/>
              </a:rPr>
              <a:t>（收录他们的期刊进</a:t>
            </a:r>
            <a:r>
              <a:rPr lang="en-US" altLang="zh-CN" sz="1200" b="0" i="0" kern="1200" dirty="0">
                <a:solidFill>
                  <a:schemeClr val="tx1"/>
                </a:solidFill>
                <a:effectLst/>
                <a:latin typeface="+mn-lt"/>
                <a:ea typeface="+mn-ea"/>
                <a:cs typeface="+mn-cs"/>
              </a:rPr>
              <a:t>FSTA</a:t>
            </a:r>
            <a:r>
              <a:rPr lang="zh-CN" altLang="en-US" sz="1200" b="0" i="0" kern="1200" dirty="0">
                <a:solidFill>
                  <a:schemeClr val="tx1"/>
                </a:solidFill>
                <a:effectLst/>
                <a:latin typeface="+mn-lt"/>
                <a:ea typeface="+mn-ea"/>
                <a:cs typeface="+mn-cs"/>
              </a:rPr>
              <a:t>）的申请（</a:t>
            </a:r>
            <a:r>
              <a:rPr lang="en-US" altLang="zh-CN" sz="1200" b="0" i="0" kern="1200" dirty="0">
                <a:solidFill>
                  <a:schemeClr val="tx1"/>
                </a:solidFill>
                <a:effectLst/>
                <a:latin typeface="+mn-lt"/>
                <a:ea typeface="+mn-ea"/>
                <a:cs typeface="+mn-cs"/>
              </a:rPr>
              <a:t>49/106</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pPr marL="0" indent="0">
              <a:buFont typeface="Arial" panose="020B0604020202020204" pitchFamily="34" charset="0"/>
              <a:buNone/>
            </a:pPr>
            <a:endParaRPr lang="en-US" altLang="zh-CN"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CN"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EFA122C-5EF1-414C-A809-7BF6B6339455}" type="slidenum">
              <a:rPr lang="en-GB" smtClean="0"/>
              <a:t>9</a:t>
            </a:fld>
            <a:endParaRPr lang="en-GB"/>
          </a:p>
        </p:txBody>
      </p:sp>
    </p:spTree>
    <p:extLst>
      <p:ext uri="{BB962C8B-B14F-4D97-AF65-F5344CB8AC3E}">
        <p14:creationId xmlns:p14="http://schemas.microsoft.com/office/powerpoint/2010/main" val="236953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6EB5C6-EA51-48D5-9447-6528BBB069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7AA0B32-D232-4CAB-9C1C-65671E5728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E9FA43A-63BD-4967-A1F8-28B4B6E93748}"/>
              </a:ext>
            </a:extLst>
          </p:cNvPr>
          <p:cNvSpPr>
            <a:spLocks noGrp="1"/>
          </p:cNvSpPr>
          <p:nvPr>
            <p:ph type="dt" sz="half" idx="10"/>
          </p:nvPr>
        </p:nvSpPr>
        <p:spPr/>
        <p:txBody>
          <a:bodyPr/>
          <a:lstStyle/>
          <a:p>
            <a:fld id="{591839F0-55BE-412F-A792-802C3D005A77}" type="datetimeFigureOut">
              <a:rPr lang="en-GB" smtClean="0"/>
              <a:t>26/11/2019</a:t>
            </a:fld>
            <a:endParaRPr lang="en-GB"/>
          </a:p>
        </p:txBody>
      </p:sp>
      <p:sp>
        <p:nvSpPr>
          <p:cNvPr id="5" name="Footer Placeholder 4">
            <a:extLst>
              <a:ext uri="{FF2B5EF4-FFF2-40B4-BE49-F238E27FC236}">
                <a16:creationId xmlns:a16="http://schemas.microsoft.com/office/drawing/2014/main" xmlns="" id="{B8987973-CFFB-44E4-B480-ABED74AB36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68AEE4D-73D6-4229-8255-6F3EE7E5DFC0}"/>
              </a:ext>
            </a:extLst>
          </p:cNvPr>
          <p:cNvSpPr>
            <a:spLocks noGrp="1"/>
          </p:cNvSpPr>
          <p:nvPr>
            <p:ph type="sldNum" sz="quarter" idx="12"/>
          </p:nvPr>
        </p:nvSpPr>
        <p:spPr/>
        <p:txBody>
          <a:bodyPr/>
          <a:lstStyle/>
          <a:p>
            <a:fld id="{D54F1367-BD69-4C75-BE24-9AD3914D534C}" type="slidenum">
              <a:rPr lang="en-GB" smtClean="0"/>
              <a:t>‹#›</a:t>
            </a:fld>
            <a:endParaRPr lang="en-GB"/>
          </a:p>
        </p:txBody>
      </p:sp>
    </p:spTree>
    <p:extLst>
      <p:ext uri="{BB962C8B-B14F-4D97-AF65-F5344CB8AC3E}">
        <p14:creationId xmlns:p14="http://schemas.microsoft.com/office/powerpoint/2010/main" val="140066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8FBB8-02AC-425F-972A-80B6183166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2AE1441-0BD6-4522-8EEE-9A4566A85A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ED3490A-0A95-4EF7-A475-55B2D01DC815}"/>
              </a:ext>
            </a:extLst>
          </p:cNvPr>
          <p:cNvSpPr>
            <a:spLocks noGrp="1"/>
          </p:cNvSpPr>
          <p:nvPr>
            <p:ph type="dt" sz="half" idx="10"/>
          </p:nvPr>
        </p:nvSpPr>
        <p:spPr/>
        <p:txBody>
          <a:bodyPr/>
          <a:lstStyle/>
          <a:p>
            <a:fld id="{591839F0-55BE-412F-A792-802C3D005A77}" type="datetimeFigureOut">
              <a:rPr lang="en-GB" smtClean="0"/>
              <a:t>26/11/2019</a:t>
            </a:fld>
            <a:endParaRPr lang="en-GB"/>
          </a:p>
        </p:txBody>
      </p:sp>
      <p:sp>
        <p:nvSpPr>
          <p:cNvPr id="5" name="Footer Placeholder 4">
            <a:extLst>
              <a:ext uri="{FF2B5EF4-FFF2-40B4-BE49-F238E27FC236}">
                <a16:creationId xmlns:a16="http://schemas.microsoft.com/office/drawing/2014/main" xmlns="" id="{B129BAC8-ABBD-4ABB-ADA6-B84AFAA736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1D31535-0DD5-4523-B39A-A87C2E03D87C}"/>
              </a:ext>
            </a:extLst>
          </p:cNvPr>
          <p:cNvSpPr>
            <a:spLocks noGrp="1"/>
          </p:cNvSpPr>
          <p:nvPr>
            <p:ph type="sldNum" sz="quarter" idx="12"/>
          </p:nvPr>
        </p:nvSpPr>
        <p:spPr/>
        <p:txBody>
          <a:bodyPr/>
          <a:lstStyle/>
          <a:p>
            <a:fld id="{D54F1367-BD69-4C75-BE24-9AD3914D534C}" type="slidenum">
              <a:rPr lang="en-GB" smtClean="0"/>
              <a:t>‹#›</a:t>
            </a:fld>
            <a:endParaRPr lang="en-GB"/>
          </a:p>
        </p:txBody>
      </p:sp>
    </p:spTree>
    <p:extLst>
      <p:ext uri="{BB962C8B-B14F-4D97-AF65-F5344CB8AC3E}">
        <p14:creationId xmlns:p14="http://schemas.microsoft.com/office/powerpoint/2010/main" val="123724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FB96776-E6EE-4050-85DC-7A1013CC86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D029D57-C521-4F0A-B1FE-988CA49DA5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964D17B-045E-4414-836E-E2F495CEB687}"/>
              </a:ext>
            </a:extLst>
          </p:cNvPr>
          <p:cNvSpPr>
            <a:spLocks noGrp="1"/>
          </p:cNvSpPr>
          <p:nvPr>
            <p:ph type="dt" sz="half" idx="10"/>
          </p:nvPr>
        </p:nvSpPr>
        <p:spPr/>
        <p:txBody>
          <a:bodyPr/>
          <a:lstStyle/>
          <a:p>
            <a:fld id="{591839F0-55BE-412F-A792-802C3D005A77}" type="datetimeFigureOut">
              <a:rPr lang="en-GB" smtClean="0"/>
              <a:t>26/11/2019</a:t>
            </a:fld>
            <a:endParaRPr lang="en-GB"/>
          </a:p>
        </p:txBody>
      </p:sp>
      <p:sp>
        <p:nvSpPr>
          <p:cNvPr id="5" name="Footer Placeholder 4">
            <a:extLst>
              <a:ext uri="{FF2B5EF4-FFF2-40B4-BE49-F238E27FC236}">
                <a16:creationId xmlns:a16="http://schemas.microsoft.com/office/drawing/2014/main" xmlns="" id="{9AB5EF58-FA35-4D8A-BC17-8D04DA523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31D45CE-E0F5-400A-9A57-023CE0DF82B9}"/>
              </a:ext>
            </a:extLst>
          </p:cNvPr>
          <p:cNvSpPr>
            <a:spLocks noGrp="1"/>
          </p:cNvSpPr>
          <p:nvPr>
            <p:ph type="sldNum" sz="quarter" idx="12"/>
          </p:nvPr>
        </p:nvSpPr>
        <p:spPr/>
        <p:txBody>
          <a:bodyPr/>
          <a:lstStyle/>
          <a:p>
            <a:fld id="{D54F1367-BD69-4C75-BE24-9AD3914D534C}" type="slidenum">
              <a:rPr lang="en-GB" smtClean="0"/>
              <a:t>‹#›</a:t>
            </a:fld>
            <a:endParaRPr lang="en-GB"/>
          </a:p>
        </p:txBody>
      </p:sp>
    </p:spTree>
    <p:extLst>
      <p:ext uri="{BB962C8B-B14F-4D97-AF65-F5344CB8AC3E}">
        <p14:creationId xmlns:p14="http://schemas.microsoft.com/office/powerpoint/2010/main" val="41143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5874C-B4C9-46EE-8E30-E576E28647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2432E6E-6440-41EA-AEDA-06B8861430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ACB0A5-D95E-4AF1-AFE5-9B23B5179ED6}"/>
              </a:ext>
            </a:extLst>
          </p:cNvPr>
          <p:cNvSpPr>
            <a:spLocks noGrp="1"/>
          </p:cNvSpPr>
          <p:nvPr>
            <p:ph type="dt" sz="half" idx="10"/>
          </p:nvPr>
        </p:nvSpPr>
        <p:spPr/>
        <p:txBody>
          <a:bodyPr/>
          <a:lstStyle/>
          <a:p>
            <a:fld id="{591839F0-55BE-412F-A792-802C3D005A77}" type="datetimeFigureOut">
              <a:rPr lang="en-GB" smtClean="0"/>
              <a:t>26/11/2019</a:t>
            </a:fld>
            <a:endParaRPr lang="en-GB"/>
          </a:p>
        </p:txBody>
      </p:sp>
      <p:sp>
        <p:nvSpPr>
          <p:cNvPr id="5" name="Footer Placeholder 4">
            <a:extLst>
              <a:ext uri="{FF2B5EF4-FFF2-40B4-BE49-F238E27FC236}">
                <a16:creationId xmlns:a16="http://schemas.microsoft.com/office/drawing/2014/main" xmlns="" id="{6F959A66-16E1-455B-8A14-406FC49478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226E128-12C6-4631-994E-86921B085AC3}"/>
              </a:ext>
            </a:extLst>
          </p:cNvPr>
          <p:cNvSpPr>
            <a:spLocks noGrp="1"/>
          </p:cNvSpPr>
          <p:nvPr>
            <p:ph type="sldNum" sz="quarter" idx="12"/>
          </p:nvPr>
        </p:nvSpPr>
        <p:spPr/>
        <p:txBody>
          <a:bodyPr/>
          <a:lstStyle/>
          <a:p>
            <a:fld id="{D54F1367-BD69-4C75-BE24-9AD3914D534C}" type="slidenum">
              <a:rPr lang="en-GB" smtClean="0"/>
              <a:t>‹#›</a:t>
            </a:fld>
            <a:endParaRPr lang="en-GB"/>
          </a:p>
        </p:txBody>
      </p:sp>
    </p:spTree>
    <p:extLst>
      <p:ext uri="{BB962C8B-B14F-4D97-AF65-F5344CB8AC3E}">
        <p14:creationId xmlns:p14="http://schemas.microsoft.com/office/powerpoint/2010/main" val="50533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B47DF-A900-4FF8-B8B0-3171250994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225B153-3534-4740-8EC2-21508C50A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5164ACF-1EB4-4560-B008-34DED1C02F10}"/>
              </a:ext>
            </a:extLst>
          </p:cNvPr>
          <p:cNvSpPr>
            <a:spLocks noGrp="1"/>
          </p:cNvSpPr>
          <p:nvPr>
            <p:ph type="dt" sz="half" idx="10"/>
          </p:nvPr>
        </p:nvSpPr>
        <p:spPr/>
        <p:txBody>
          <a:bodyPr/>
          <a:lstStyle/>
          <a:p>
            <a:fld id="{591839F0-55BE-412F-A792-802C3D005A77}" type="datetimeFigureOut">
              <a:rPr lang="en-GB" smtClean="0"/>
              <a:t>26/11/2019</a:t>
            </a:fld>
            <a:endParaRPr lang="en-GB"/>
          </a:p>
        </p:txBody>
      </p:sp>
      <p:sp>
        <p:nvSpPr>
          <p:cNvPr id="5" name="Footer Placeholder 4">
            <a:extLst>
              <a:ext uri="{FF2B5EF4-FFF2-40B4-BE49-F238E27FC236}">
                <a16:creationId xmlns:a16="http://schemas.microsoft.com/office/drawing/2014/main" xmlns="" id="{751AA740-1566-4112-B09B-85B40C98DE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96A6B3A-1D01-4BDC-AFE5-07FB90AB7E8E}"/>
              </a:ext>
            </a:extLst>
          </p:cNvPr>
          <p:cNvSpPr>
            <a:spLocks noGrp="1"/>
          </p:cNvSpPr>
          <p:nvPr>
            <p:ph type="sldNum" sz="quarter" idx="12"/>
          </p:nvPr>
        </p:nvSpPr>
        <p:spPr/>
        <p:txBody>
          <a:bodyPr/>
          <a:lstStyle/>
          <a:p>
            <a:fld id="{D54F1367-BD69-4C75-BE24-9AD3914D534C}" type="slidenum">
              <a:rPr lang="en-GB" smtClean="0"/>
              <a:t>‹#›</a:t>
            </a:fld>
            <a:endParaRPr lang="en-GB"/>
          </a:p>
        </p:txBody>
      </p:sp>
    </p:spTree>
    <p:extLst>
      <p:ext uri="{BB962C8B-B14F-4D97-AF65-F5344CB8AC3E}">
        <p14:creationId xmlns:p14="http://schemas.microsoft.com/office/powerpoint/2010/main" val="247780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9F855-7BC5-4DF6-B2CD-4B013C1FCF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95E2B01-1036-46C6-85DF-497EE24A2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11FF1D8-ABD6-4789-B470-16965999FA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79D0A03-E5BA-4896-8CB6-F75DF2EEB8F4}"/>
              </a:ext>
            </a:extLst>
          </p:cNvPr>
          <p:cNvSpPr>
            <a:spLocks noGrp="1"/>
          </p:cNvSpPr>
          <p:nvPr>
            <p:ph type="dt" sz="half" idx="10"/>
          </p:nvPr>
        </p:nvSpPr>
        <p:spPr/>
        <p:txBody>
          <a:bodyPr/>
          <a:lstStyle/>
          <a:p>
            <a:fld id="{591839F0-55BE-412F-A792-802C3D005A77}" type="datetimeFigureOut">
              <a:rPr lang="en-GB" smtClean="0"/>
              <a:t>26/11/2019</a:t>
            </a:fld>
            <a:endParaRPr lang="en-GB"/>
          </a:p>
        </p:txBody>
      </p:sp>
      <p:sp>
        <p:nvSpPr>
          <p:cNvPr id="6" name="Footer Placeholder 5">
            <a:extLst>
              <a:ext uri="{FF2B5EF4-FFF2-40B4-BE49-F238E27FC236}">
                <a16:creationId xmlns:a16="http://schemas.microsoft.com/office/drawing/2014/main" xmlns="" id="{C237CD15-9F8F-4E8A-BDA6-73C6B9273D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69243FA-026E-4061-BB91-60602EE6B980}"/>
              </a:ext>
            </a:extLst>
          </p:cNvPr>
          <p:cNvSpPr>
            <a:spLocks noGrp="1"/>
          </p:cNvSpPr>
          <p:nvPr>
            <p:ph type="sldNum" sz="quarter" idx="12"/>
          </p:nvPr>
        </p:nvSpPr>
        <p:spPr/>
        <p:txBody>
          <a:bodyPr/>
          <a:lstStyle/>
          <a:p>
            <a:fld id="{D54F1367-BD69-4C75-BE24-9AD3914D534C}" type="slidenum">
              <a:rPr lang="en-GB" smtClean="0"/>
              <a:t>‹#›</a:t>
            </a:fld>
            <a:endParaRPr lang="en-GB"/>
          </a:p>
        </p:txBody>
      </p:sp>
    </p:spTree>
    <p:extLst>
      <p:ext uri="{BB962C8B-B14F-4D97-AF65-F5344CB8AC3E}">
        <p14:creationId xmlns:p14="http://schemas.microsoft.com/office/powerpoint/2010/main" val="13400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9EA6C-ACE1-4A87-B37F-A320BD2A4A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9449C93-F3C8-4D4F-B7A8-585410FAA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94C7C99-7F08-43BF-B50B-50EF753E01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FFD45E9-CDFD-42B5-835D-A8FD851ADF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B74A9F2-2504-4FC5-90E1-9BC7D0A80D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1BEC94F1-229A-43E3-A1C4-C74DF47D7A73}"/>
              </a:ext>
            </a:extLst>
          </p:cNvPr>
          <p:cNvSpPr>
            <a:spLocks noGrp="1"/>
          </p:cNvSpPr>
          <p:nvPr>
            <p:ph type="dt" sz="half" idx="10"/>
          </p:nvPr>
        </p:nvSpPr>
        <p:spPr/>
        <p:txBody>
          <a:bodyPr/>
          <a:lstStyle/>
          <a:p>
            <a:fld id="{591839F0-55BE-412F-A792-802C3D005A77}" type="datetimeFigureOut">
              <a:rPr lang="en-GB" smtClean="0"/>
              <a:t>26/11/2019</a:t>
            </a:fld>
            <a:endParaRPr lang="en-GB"/>
          </a:p>
        </p:txBody>
      </p:sp>
      <p:sp>
        <p:nvSpPr>
          <p:cNvPr id="8" name="Footer Placeholder 7">
            <a:extLst>
              <a:ext uri="{FF2B5EF4-FFF2-40B4-BE49-F238E27FC236}">
                <a16:creationId xmlns:a16="http://schemas.microsoft.com/office/drawing/2014/main" xmlns="" id="{68974FF5-6F83-4BA9-8FB4-D83448479C0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5B5E7E1-8AE4-4AAB-B0BB-A71208CC9D4F}"/>
              </a:ext>
            </a:extLst>
          </p:cNvPr>
          <p:cNvSpPr>
            <a:spLocks noGrp="1"/>
          </p:cNvSpPr>
          <p:nvPr>
            <p:ph type="sldNum" sz="quarter" idx="12"/>
          </p:nvPr>
        </p:nvSpPr>
        <p:spPr/>
        <p:txBody>
          <a:bodyPr/>
          <a:lstStyle/>
          <a:p>
            <a:fld id="{D54F1367-BD69-4C75-BE24-9AD3914D534C}" type="slidenum">
              <a:rPr lang="en-GB" smtClean="0"/>
              <a:t>‹#›</a:t>
            </a:fld>
            <a:endParaRPr lang="en-GB"/>
          </a:p>
        </p:txBody>
      </p:sp>
    </p:spTree>
    <p:extLst>
      <p:ext uri="{BB962C8B-B14F-4D97-AF65-F5344CB8AC3E}">
        <p14:creationId xmlns:p14="http://schemas.microsoft.com/office/powerpoint/2010/main" val="275641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4E07A-26D8-4266-B01E-7DD3BD7217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7ABF5597-93C2-4BE9-8C80-A55E7932452F}"/>
              </a:ext>
            </a:extLst>
          </p:cNvPr>
          <p:cNvSpPr>
            <a:spLocks noGrp="1"/>
          </p:cNvSpPr>
          <p:nvPr>
            <p:ph type="dt" sz="half" idx="10"/>
          </p:nvPr>
        </p:nvSpPr>
        <p:spPr/>
        <p:txBody>
          <a:bodyPr/>
          <a:lstStyle/>
          <a:p>
            <a:fld id="{591839F0-55BE-412F-A792-802C3D005A77}" type="datetimeFigureOut">
              <a:rPr lang="en-GB" smtClean="0"/>
              <a:t>26/11/2019</a:t>
            </a:fld>
            <a:endParaRPr lang="en-GB"/>
          </a:p>
        </p:txBody>
      </p:sp>
      <p:sp>
        <p:nvSpPr>
          <p:cNvPr id="4" name="Footer Placeholder 3">
            <a:extLst>
              <a:ext uri="{FF2B5EF4-FFF2-40B4-BE49-F238E27FC236}">
                <a16:creationId xmlns:a16="http://schemas.microsoft.com/office/drawing/2014/main" xmlns="" id="{0B59B25D-AFF7-4F01-B24A-9BA1EA8725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3EE83AE-A117-4199-B6AF-FA1B40881DF2}"/>
              </a:ext>
            </a:extLst>
          </p:cNvPr>
          <p:cNvSpPr>
            <a:spLocks noGrp="1"/>
          </p:cNvSpPr>
          <p:nvPr>
            <p:ph type="sldNum" sz="quarter" idx="12"/>
          </p:nvPr>
        </p:nvSpPr>
        <p:spPr/>
        <p:txBody>
          <a:bodyPr/>
          <a:lstStyle/>
          <a:p>
            <a:fld id="{D54F1367-BD69-4C75-BE24-9AD3914D534C}" type="slidenum">
              <a:rPr lang="en-GB" smtClean="0"/>
              <a:t>‹#›</a:t>
            </a:fld>
            <a:endParaRPr lang="en-GB"/>
          </a:p>
        </p:txBody>
      </p:sp>
    </p:spTree>
    <p:extLst>
      <p:ext uri="{BB962C8B-B14F-4D97-AF65-F5344CB8AC3E}">
        <p14:creationId xmlns:p14="http://schemas.microsoft.com/office/powerpoint/2010/main" val="366158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AD00600-E437-4CAB-85E7-6E88A5B4F7CB}"/>
              </a:ext>
            </a:extLst>
          </p:cNvPr>
          <p:cNvSpPr>
            <a:spLocks noGrp="1"/>
          </p:cNvSpPr>
          <p:nvPr>
            <p:ph type="dt" sz="half" idx="10"/>
          </p:nvPr>
        </p:nvSpPr>
        <p:spPr/>
        <p:txBody>
          <a:bodyPr/>
          <a:lstStyle/>
          <a:p>
            <a:fld id="{591839F0-55BE-412F-A792-802C3D005A77}" type="datetimeFigureOut">
              <a:rPr lang="en-GB" smtClean="0"/>
              <a:t>26/11/2019</a:t>
            </a:fld>
            <a:endParaRPr lang="en-GB"/>
          </a:p>
        </p:txBody>
      </p:sp>
      <p:sp>
        <p:nvSpPr>
          <p:cNvPr id="3" name="Footer Placeholder 2">
            <a:extLst>
              <a:ext uri="{FF2B5EF4-FFF2-40B4-BE49-F238E27FC236}">
                <a16:creationId xmlns:a16="http://schemas.microsoft.com/office/drawing/2014/main" xmlns="" id="{8668027A-6614-4EA3-9ED6-262BE53DA0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CA6E3FC4-A66E-4194-8AFE-F16CDA939BC6}"/>
              </a:ext>
            </a:extLst>
          </p:cNvPr>
          <p:cNvSpPr>
            <a:spLocks noGrp="1"/>
          </p:cNvSpPr>
          <p:nvPr>
            <p:ph type="sldNum" sz="quarter" idx="12"/>
          </p:nvPr>
        </p:nvSpPr>
        <p:spPr/>
        <p:txBody>
          <a:bodyPr/>
          <a:lstStyle/>
          <a:p>
            <a:fld id="{D54F1367-BD69-4C75-BE24-9AD3914D534C}" type="slidenum">
              <a:rPr lang="en-GB" smtClean="0"/>
              <a:t>‹#›</a:t>
            </a:fld>
            <a:endParaRPr lang="en-GB"/>
          </a:p>
        </p:txBody>
      </p:sp>
    </p:spTree>
    <p:extLst>
      <p:ext uri="{BB962C8B-B14F-4D97-AF65-F5344CB8AC3E}">
        <p14:creationId xmlns:p14="http://schemas.microsoft.com/office/powerpoint/2010/main" val="66032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571F6-C799-483B-87C3-B189797BA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27F4974-A305-47C9-AD3A-4FFD3256C4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A962596-AA34-4562-A392-3ED5F969A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24B71E-1B7E-471C-8A93-48A0DCF92A07}"/>
              </a:ext>
            </a:extLst>
          </p:cNvPr>
          <p:cNvSpPr>
            <a:spLocks noGrp="1"/>
          </p:cNvSpPr>
          <p:nvPr>
            <p:ph type="dt" sz="half" idx="10"/>
          </p:nvPr>
        </p:nvSpPr>
        <p:spPr/>
        <p:txBody>
          <a:bodyPr/>
          <a:lstStyle/>
          <a:p>
            <a:fld id="{591839F0-55BE-412F-A792-802C3D005A77}" type="datetimeFigureOut">
              <a:rPr lang="en-GB" smtClean="0"/>
              <a:t>26/11/2019</a:t>
            </a:fld>
            <a:endParaRPr lang="en-GB"/>
          </a:p>
        </p:txBody>
      </p:sp>
      <p:sp>
        <p:nvSpPr>
          <p:cNvPr id="6" name="Footer Placeholder 5">
            <a:extLst>
              <a:ext uri="{FF2B5EF4-FFF2-40B4-BE49-F238E27FC236}">
                <a16:creationId xmlns:a16="http://schemas.microsoft.com/office/drawing/2014/main" xmlns="" id="{2101ABDE-F302-4D1D-86E9-56EBF0A3E6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D33B9DF-FD8F-4AC9-AEE2-FC5E191D4F13}"/>
              </a:ext>
            </a:extLst>
          </p:cNvPr>
          <p:cNvSpPr>
            <a:spLocks noGrp="1"/>
          </p:cNvSpPr>
          <p:nvPr>
            <p:ph type="sldNum" sz="quarter" idx="12"/>
          </p:nvPr>
        </p:nvSpPr>
        <p:spPr/>
        <p:txBody>
          <a:bodyPr/>
          <a:lstStyle/>
          <a:p>
            <a:fld id="{D54F1367-BD69-4C75-BE24-9AD3914D534C}" type="slidenum">
              <a:rPr lang="en-GB" smtClean="0"/>
              <a:t>‹#›</a:t>
            </a:fld>
            <a:endParaRPr lang="en-GB"/>
          </a:p>
        </p:txBody>
      </p:sp>
    </p:spTree>
    <p:extLst>
      <p:ext uri="{BB962C8B-B14F-4D97-AF65-F5344CB8AC3E}">
        <p14:creationId xmlns:p14="http://schemas.microsoft.com/office/powerpoint/2010/main" val="360475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4901B-D140-41DF-9A0F-9E167A88B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0510983F-ECC6-4D57-8F3D-051EDCB8A7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6F850CA2-2BC9-4632-8D2C-F5FE9C03E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082D369-90BC-4074-B132-956D4C88FACE}"/>
              </a:ext>
            </a:extLst>
          </p:cNvPr>
          <p:cNvSpPr>
            <a:spLocks noGrp="1"/>
          </p:cNvSpPr>
          <p:nvPr>
            <p:ph type="dt" sz="half" idx="10"/>
          </p:nvPr>
        </p:nvSpPr>
        <p:spPr/>
        <p:txBody>
          <a:bodyPr/>
          <a:lstStyle/>
          <a:p>
            <a:fld id="{591839F0-55BE-412F-A792-802C3D005A77}" type="datetimeFigureOut">
              <a:rPr lang="en-GB" smtClean="0"/>
              <a:t>26/11/2019</a:t>
            </a:fld>
            <a:endParaRPr lang="en-GB"/>
          </a:p>
        </p:txBody>
      </p:sp>
      <p:sp>
        <p:nvSpPr>
          <p:cNvPr id="6" name="Footer Placeholder 5">
            <a:extLst>
              <a:ext uri="{FF2B5EF4-FFF2-40B4-BE49-F238E27FC236}">
                <a16:creationId xmlns:a16="http://schemas.microsoft.com/office/drawing/2014/main" xmlns="" id="{9B7AF12C-E31C-4640-AE60-A99ADB167B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BECA63A-CDDC-49DC-A2E0-21C05C9811EE}"/>
              </a:ext>
            </a:extLst>
          </p:cNvPr>
          <p:cNvSpPr>
            <a:spLocks noGrp="1"/>
          </p:cNvSpPr>
          <p:nvPr>
            <p:ph type="sldNum" sz="quarter" idx="12"/>
          </p:nvPr>
        </p:nvSpPr>
        <p:spPr/>
        <p:txBody>
          <a:bodyPr/>
          <a:lstStyle/>
          <a:p>
            <a:fld id="{D54F1367-BD69-4C75-BE24-9AD3914D534C}" type="slidenum">
              <a:rPr lang="en-GB" smtClean="0"/>
              <a:t>‹#›</a:t>
            </a:fld>
            <a:endParaRPr lang="en-GB"/>
          </a:p>
        </p:txBody>
      </p:sp>
    </p:spTree>
    <p:extLst>
      <p:ext uri="{BB962C8B-B14F-4D97-AF65-F5344CB8AC3E}">
        <p14:creationId xmlns:p14="http://schemas.microsoft.com/office/powerpoint/2010/main" val="85028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74DC752-5D6E-409D-BCC8-39CFD415B0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F7F3560-F8FB-446E-BDE6-5611D436C7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EFBBE6D-CFAC-488B-801F-D9A53A187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839F0-55BE-412F-A792-802C3D005A77}" type="datetimeFigureOut">
              <a:rPr lang="en-GB" smtClean="0"/>
              <a:t>26/11/2019</a:t>
            </a:fld>
            <a:endParaRPr lang="en-GB"/>
          </a:p>
        </p:txBody>
      </p:sp>
      <p:sp>
        <p:nvSpPr>
          <p:cNvPr id="5" name="Footer Placeholder 4">
            <a:extLst>
              <a:ext uri="{FF2B5EF4-FFF2-40B4-BE49-F238E27FC236}">
                <a16:creationId xmlns:a16="http://schemas.microsoft.com/office/drawing/2014/main" xmlns="" id="{1AAA68B2-716F-45D7-AB60-1DDE3D8C1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FF8A00E-62B4-400C-97A3-0AEDC5753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F1367-BD69-4C75-BE24-9AD3914D534C}" type="slidenum">
              <a:rPr lang="en-GB" smtClean="0"/>
              <a:t>‹#›</a:t>
            </a:fld>
            <a:endParaRPr lang="en-GB"/>
          </a:p>
        </p:txBody>
      </p:sp>
    </p:spTree>
    <p:extLst>
      <p:ext uri="{BB962C8B-B14F-4D97-AF65-F5344CB8AC3E}">
        <p14:creationId xmlns:p14="http://schemas.microsoft.com/office/powerpoint/2010/main" val="2127086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F2F393F-8D88-455C-9683-A5B3457ECFB0}"/>
              </a:ext>
            </a:extLst>
          </p:cNvPr>
          <p:cNvSpPr>
            <a:spLocks noChangeArrowheads="1"/>
          </p:cNvSpPr>
          <p:nvPr/>
        </p:nvSpPr>
        <p:spPr bwMode="auto">
          <a:xfrm>
            <a:off x="0" y="6886636"/>
            <a:ext cx="16804600"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In all, 2111 individuals from China responded to the question on journal selection difficulty.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The results are not very different for China:</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sng" strike="noStrike" cap="none" normalizeH="0" baseline="0" dirty="0">
                <a:ln>
                  <a:noFill/>
                </a:ln>
                <a:solidFill>
                  <a:srgbClr val="1F497D"/>
                </a:solidFill>
                <a:effectLst/>
                <a:latin typeface="Arial" panose="020B0604020202020204" pitchFamily="34" charset="0"/>
              </a:rPr>
              <a:t>64% respondents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rgbClr val="1F497D"/>
                </a:solidFill>
                <a:effectLst/>
                <a:latin typeface="Arial" panose="020B0604020202020204" pitchFamily="34" charset="0"/>
              </a:rPr>
              <a:t>found journal selection</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sng" strike="noStrike" cap="none" normalizeH="0" baseline="0" dirty="0">
                <a:ln>
                  <a:noFill/>
                </a:ln>
                <a:solidFill>
                  <a:srgbClr val="1F497D"/>
                </a:solidFill>
                <a:effectLst/>
                <a:latin typeface="Arial" panose="020B0604020202020204" pitchFamily="34" charset="0"/>
              </a:rPr>
              <a:t>moderately to extremely difficult</a:t>
            </a:r>
            <a:r>
              <a:rPr kumimoji="0" lang="en-US" altLang="en-US" sz="1800" b="0" i="0" u="none" strike="noStrike" cap="none" normalizeH="0" baseline="0" dirty="0">
                <a:ln>
                  <a:noFill/>
                </a:ln>
                <a:solidFill>
                  <a:srgbClr val="1F497D"/>
                </a:solidFill>
                <a:effectLst/>
                <a:latin typeface="Arial" panose="020B0604020202020204" pitchFamily="34" charset="0"/>
              </a:rPr>
              <a:t>. Below is the exact break-up:</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xmlns="" id="{48BA9AD2-0C5D-4A2C-909B-A846E9132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2" y="9027991"/>
            <a:ext cx="787717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xmlns="" id="{83CCCCAB-97FF-4086-A1A3-D344E8CD4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589" y="7377887"/>
            <a:ext cx="787717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8F369525-0C4A-4C22-BD12-DD5E1D534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478" y="86724"/>
            <a:ext cx="5097041" cy="4572000"/>
          </a:xfrm>
          <a:prstGeom prst="rect">
            <a:avLst/>
          </a:prstGeom>
        </p:spPr>
      </p:pic>
      <p:sp>
        <p:nvSpPr>
          <p:cNvPr id="5" name="Title 4">
            <a:extLst>
              <a:ext uri="{FF2B5EF4-FFF2-40B4-BE49-F238E27FC236}">
                <a16:creationId xmlns:a16="http://schemas.microsoft.com/office/drawing/2014/main" xmlns="" id="{876EF492-0CB5-4F43-8A71-CC521F691975}"/>
              </a:ext>
            </a:extLst>
          </p:cNvPr>
          <p:cNvSpPr>
            <a:spLocks noGrp="1"/>
          </p:cNvSpPr>
          <p:nvPr>
            <p:ph type="title"/>
          </p:nvPr>
        </p:nvSpPr>
        <p:spPr>
          <a:xfrm>
            <a:off x="1887793" y="5042003"/>
            <a:ext cx="10188678" cy="1325563"/>
          </a:xfrm>
        </p:spPr>
        <p:txBody>
          <a:bodyPr>
            <a:normAutofit/>
          </a:bodyPr>
          <a:lstStyle/>
          <a:p>
            <a:r>
              <a:rPr lang="en-US" sz="6000" b="1" dirty="0"/>
              <a:t>Eve Zhang &amp; Carlos Gimeno</a:t>
            </a:r>
            <a:endParaRPr lang="fr-FR" sz="6000" b="1" dirty="0"/>
          </a:p>
        </p:txBody>
      </p:sp>
    </p:spTree>
    <p:extLst>
      <p:ext uri="{BB962C8B-B14F-4D97-AF65-F5344CB8AC3E}">
        <p14:creationId xmlns:p14="http://schemas.microsoft.com/office/powerpoint/2010/main" val="15862520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p:nvPr/>
        </p:nvPicPr>
        <p:blipFill>
          <a:blip r:embed="rId3"/>
          <a:stretch/>
        </p:blipFill>
        <p:spPr>
          <a:xfrm>
            <a:off x="-1" y="0"/>
            <a:ext cx="12161160" cy="6857640"/>
          </a:xfrm>
          <a:prstGeom prst="rect">
            <a:avLst/>
          </a:prstGeom>
          <a:ln>
            <a:noFill/>
          </a:ln>
        </p:spPr>
      </p:pic>
      <p:sp>
        <p:nvSpPr>
          <p:cNvPr id="47" name="CustomShape 1"/>
          <p:cNvSpPr/>
          <p:nvPr/>
        </p:nvSpPr>
        <p:spPr>
          <a:xfrm>
            <a:off x="719194" y="127286"/>
            <a:ext cx="2429189" cy="65253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3200" b="0" strike="noStrike" spc="-1" dirty="0">
                <a:solidFill>
                  <a:srgbClr val="000000"/>
                </a:solidFill>
                <a:latin typeface="Calibri"/>
              </a:rPr>
              <a:t>You can browse the “white list” of 1,100+ </a:t>
            </a:r>
          </a:p>
          <a:p>
            <a:pPr>
              <a:lnSpc>
                <a:spcPct val="100000"/>
              </a:lnSpc>
            </a:pPr>
            <a:r>
              <a:rPr lang="en-GB" sz="3200" b="0" strike="noStrike" spc="-1" dirty="0">
                <a:solidFill>
                  <a:srgbClr val="000000"/>
                </a:solidFill>
                <a:latin typeface="Calibri"/>
              </a:rPr>
              <a:t>food science journals . . . </a:t>
            </a:r>
          </a:p>
          <a:p>
            <a:r>
              <a:rPr lang="zh-CN" altLang="en-US" sz="3200" spc="-1" dirty="0">
                <a:solidFill>
                  <a:srgbClr val="000000"/>
                </a:solidFill>
                <a:latin typeface="Calibri"/>
              </a:rPr>
              <a:t>（</a:t>
            </a:r>
            <a:r>
              <a:rPr lang="zh-CN" altLang="en-US" sz="3200" dirty="0"/>
              <a:t>你可以在</a:t>
            </a:r>
            <a:r>
              <a:rPr lang="en-US" altLang="zh-CN" sz="3200" dirty="0"/>
              <a:t>1200</a:t>
            </a:r>
            <a:r>
              <a:rPr lang="zh-CN" altLang="en-US" sz="3200" dirty="0"/>
              <a:t>种食品科学期刊的“白名单”里浏览</a:t>
            </a:r>
            <a:r>
              <a:rPr lang="zh-CN" altLang="en-US" sz="3200" spc="-1" dirty="0">
                <a:solidFill>
                  <a:srgbClr val="000000"/>
                </a:solidFill>
                <a:latin typeface="Calibri"/>
              </a:rPr>
              <a:t>）</a:t>
            </a:r>
            <a:endParaRPr lang="en-GB" sz="3200" b="0" strike="noStrike" spc="-1" dirty="0">
              <a:latin typeface="Arial"/>
            </a:endParaRPr>
          </a:p>
          <a:p>
            <a:pPr>
              <a:lnSpc>
                <a:spcPct val="100000"/>
              </a:lnSpc>
            </a:pPr>
            <a:endParaRPr lang="en-GB" sz="1000" b="0" strike="noStrike" spc="-1" dirty="0">
              <a:latin typeface="Arial"/>
            </a:endParaRPr>
          </a:p>
        </p:txBody>
      </p:sp>
      <p:pic>
        <p:nvPicPr>
          <p:cNvPr id="2" name="Picture 1">
            <a:extLst>
              <a:ext uri="{FF2B5EF4-FFF2-40B4-BE49-F238E27FC236}">
                <a16:creationId xmlns:a16="http://schemas.microsoft.com/office/drawing/2014/main" xmlns="" id="{F98F59FD-63D0-463F-96D3-8EBCB2DEE884}"/>
              </a:ext>
            </a:extLst>
          </p:cNvPr>
          <p:cNvPicPr>
            <a:picLocks noChangeAspect="1"/>
          </p:cNvPicPr>
          <p:nvPr/>
        </p:nvPicPr>
        <p:blipFill>
          <a:blip r:embed="rId4"/>
          <a:stretch>
            <a:fillRect/>
          </a:stretch>
        </p:blipFill>
        <p:spPr>
          <a:xfrm>
            <a:off x="3643890" y="205201"/>
            <a:ext cx="8432965" cy="6447469"/>
          </a:xfrm>
          <a:prstGeom prst="rect">
            <a:avLst/>
          </a:prstGeom>
          <a:effectLst>
            <a:outerShdw blurRad="63500" sx="102000" sy="102000" algn="ctr" rotWithShape="0">
              <a:prstClr val="black">
                <a:alpha val="40000"/>
              </a:prstClr>
            </a:outerShdw>
          </a:effectLst>
        </p:spPr>
      </p:pic>
      <p:sp>
        <p:nvSpPr>
          <p:cNvPr id="5" name="Oval 4">
            <a:extLst>
              <a:ext uri="{FF2B5EF4-FFF2-40B4-BE49-F238E27FC236}">
                <a16:creationId xmlns:a16="http://schemas.microsoft.com/office/drawing/2014/main" xmlns="" id="{EF60D9C8-2A21-4F94-9C1A-FEB1C9709D1B}"/>
              </a:ext>
            </a:extLst>
          </p:cNvPr>
          <p:cNvSpPr/>
          <p:nvPr/>
        </p:nvSpPr>
        <p:spPr>
          <a:xfrm>
            <a:off x="7557795" y="205201"/>
            <a:ext cx="4341846" cy="6531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04594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p:nvPr/>
        </p:nvPicPr>
        <p:blipFill>
          <a:blip r:embed="rId3"/>
          <a:stretch/>
        </p:blipFill>
        <p:spPr>
          <a:xfrm>
            <a:off x="15420" y="0"/>
            <a:ext cx="12161160" cy="6857640"/>
          </a:xfrm>
          <a:prstGeom prst="rect">
            <a:avLst/>
          </a:prstGeom>
          <a:ln>
            <a:noFill/>
          </a:ln>
        </p:spPr>
      </p:pic>
      <p:sp>
        <p:nvSpPr>
          <p:cNvPr id="47" name="CustomShape 1"/>
          <p:cNvSpPr/>
          <p:nvPr/>
        </p:nvSpPr>
        <p:spPr>
          <a:xfrm>
            <a:off x="882480" y="205202"/>
            <a:ext cx="10427040" cy="1278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3600" b="0" strike="noStrike" spc="-1" dirty="0">
                <a:solidFill>
                  <a:srgbClr val="000000"/>
                </a:solidFill>
                <a:latin typeface="Calibri"/>
              </a:rPr>
              <a:t>How does the Journal Recommendation Service work</a:t>
            </a:r>
            <a:r>
              <a:rPr lang="zh-CN" altLang="en-US" sz="3200" b="0" strike="noStrike" spc="-1" dirty="0">
                <a:solidFill>
                  <a:srgbClr val="000000"/>
                </a:solidFill>
                <a:latin typeface="Calibri"/>
              </a:rPr>
              <a:t>（期刊推荐服务</a:t>
            </a:r>
            <a:r>
              <a:rPr lang="en-US" altLang="zh-CN" sz="3200" b="0" strike="noStrike" spc="-1" dirty="0">
                <a:solidFill>
                  <a:srgbClr val="000000"/>
                </a:solidFill>
                <a:latin typeface="Calibri"/>
              </a:rPr>
              <a:t>JRS</a:t>
            </a:r>
            <a:r>
              <a:rPr lang="zh-CN" altLang="en-US" sz="3200" b="0" strike="noStrike" spc="-1" dirty="0">
                <a:solidFill>
                  <a:srgbClr val="000000"/>
                </a:solidFill>
                <a:latin typeface="Calibri"/>
              </a:rPr>
              <a:t>是如何工作的）</a:t>
            </a:r>
            <a:r>
              <a:rPr lang="en-GB" sz="3600" b="0" strike="noStrike" spc="-1" dirty="0">
                <a:solidFill>
                  <a:srgbClr val="000000"/>
                </a:solidFill>
                <a:latin typeface="Calibri"/>
              </a:rPr>
              <a:t>?</a:t>
            </a:r>
            <a:endParaRPr lang="en-GB" sz="3600" b="0" strike="noStrike" spc="-1" dirty="0">
              <a:latin typeface="Arial"/>
            </a:endParaRPr>
          </a:p>
          <a:p>
            <a:pPr>
              <a:lnSpc>
                <a:spcPct val="100000"/>
              </a:lnSpc>
            </a:pPr>
            <a:endParaRPr lang="en-GB" sz="1000" b="0" strike="noStrike" spc="-1" dirty="0">
              <a:latin typeface="Arial"/>
            </a:endParaRPr>
          </a:p>
        </p:txBody>
      </p:sp>
      <p:sp>
        <p:nvSpPr>
          <p:cNvPr id="12" name="TextBox 11">
            <a:extLst>
              <a:ext uri="{FF2B5EF4-FFF2-40B4-BE49-F238E27FC236}">
                <a16:creationId xmlns:a16="http://schemas.microsoft.com/office/drawing/2014/main" xmlns="" id="{3C0C0FDE-4CC3-43E8-97D6-87CE46E01A3A}"/>
              </a:ext>
            </a:extLst>
          </p:cNvPr>
          <p:cNvSpPr txBox="1"/>
          <p:nvPr/>
        </p:nvSpPr>
        <p:spPr>
          <a:xfrm>
            <a:off x="882480" y="1532753"/>
            <a:ext cx="11278679" cy="1077218"/>
          </a:xfrm>
          <a:prstGeom prst="rect">
            <a:avLst/>
          </a:prstGeom>
          <a:noFill/>
        </p:spPr>
        <p:txBody>
          <a:bodyPr wrap="square" rtlCol="0">
            <a:spAutoFit/>
          </a:bodyPr>
          <a:lstStyle/>
          <a:p>
            <a:r>
              <a:rPr lang="en-GB" sz="3200" dirty="0">
                <a:solidFill>
                  <a:schemeClr val="accent1"/>
                </a:solidFill>
              </a:rPr>
              <a:t>2. Search algorithm scans articles actually selected by journal</a:t>
            </a:r>
            <a:br>
              <a:rPr lang="en-GB" sz="3200" dirty="0">
                <a:solidFill>
                  <a:schemeClr val="accent1"/>
                </a:solidFill>
              </a:rPr>
            </a:br>
            <a:r>
              <a:rPr lang="en-GB" sz="3200" dirty="0">
                <a:solidFill>
                  <a:schemeClr val="accent1"/>
                </a:solidFill>
              </a:rPr>
              <a:t>    editors</a:t>
            </a:r>
            <a:r>
              <a:rPr lang="zh-CN" altLang="en-US" sz="3200" dirty="0">
                <a:solidFill>
                  <a:schemeClr val="accent1"/>
                </a:solidFill>
              </a:rPr>
              <a:t>（</a:t>
            </a:r>
            <a:r>
              <a:rPr lang="zh-CN" altLang="en-US" sz="2800" dirty="0">
                <a:solidFill>
                  <a:schemeClr val="accent1"/>
                </a:solidFill>
              </a:rPr>
              <a:t>检索算法会从期刊编辑们选出的期刊中进行文章扫描）</a:t>
            </a:r>
            <a:endParaRPr lang="en-GB" sz="2000" dirty="0">
              <a:solidFill>
                <a:schemeClr val="accent1"/>
              </a:solidFill>
            </a:endParaRPr>
          </a:p>
        </p:txBody>
      </p:sp>
      <p:pic>
        <p:nvPicPr>
          <p:cNvPr id="2" name="Picture 1">
            <a:extLst>
              <a:ext uri="{FF2B5EF4-FFF2-40B4-BE49-F238E27FC236}">
                <a16:creationId xmlns:a16="http://schemas.microsoft.com/office/drawing/2014/main" xmlns="" id="{EB11B2D9-FC62-4235-B965-E53051118A6E}"/>
              </a:ext>
            </a:extLst>
          </p:cNvPr>
          <p:cNvPicPr>
            <a:picLocks noChangeAspect="1"/>
          </p:cNvPicPr>
          <p:nvPr/>
        </p:nvPicPr>
        <p:blipFill>
          <a:blip r:embed="rId4"/>
          <a:stretch>
            <a:fillRect/>
          </a:stretch>
        </p:blipFill>
        <p:spPr>
          <a:xfrm>
            <a:off x="1181877" y="2595125"/>
            <a:ext cx="5485482" cy="2916143"/>
          </a:xfrm>
          <a:prstGeom prst="rect">
            <a:avLst/>
          </a:prstGeom>
        </p:spPr>
      </p:pic>
      <p:pic>
        <p:nvPicPr>
          <p:cNvPr id="3" name="Picture 2">
            <a:extLst>
              <a:ext uri="{FF2B5EF4-FFF2-40B4-BE49-F238E27FC236}">
                <a16:creationId xmlns:a16="http://schemas.microsoft.com/office/drawing/2014/main" xmlns="" id="{766A41CC-7310-40C0-B685-274F082B77AF}"/>
              </a:ext>
            </a:extLst>
          </p:cNvPr>
          <p:cNvPicPr>
            <a:picLocks noChangeAspect="1"/>
          </p:cNvPicPr>
          <p:nvPr/>
        </p:nvPicPr>
        <p:blipFill>
          <a:blip r:embed="rId5"/>
          <a:stretch>
            <a:fillRect/>
          </a:stretch>
        </p:blipFill>
        <p:spPr>
          <a:xfrm>
            <a:off x="5865845" y="3855135"/>
            <a:ext cx="4727911" cy="1869760"/>
          </a:xfrm>
          <a:prstGeom prst="rect">
            <a:avLst/>
          </a:prstGeom>
        </p:spPr>
      </p:pic>
      <p:sp>
        <p:nvSpPr>
          <p:cNvPr id="8" name="Oval 7">
            <a:extLst>
              <a:ext uri="{FF2B5EF4-FFF2-40B4-BE49-F238E27FC236}">
                <a16:creationId xmlns:a16="http://schemas.microsoft.com/office/drawing/2014/main" xmlns="" id="{57EC4CAC-152B-496E-9FAC-3879A69ED653}"/>
              </a:ext>
            </a:extLst>
          </p:cNvPr>
          <p:cNvSpPr/>
          <p:nvPr/>
        </p:nvSpPr>
        <p:spPr>
          <a:xfrm>
            <a:off x="4603102" y="3116653"/>
            <a:ext cx="789992" cy="1959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41303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p:nvPr/>
        </p:nvPicPr>
        <p:blipFill>
          <a:blip r:embed="rId3"/>
          <a:stretch/>
        </p:blipFill>
        <p:spPr>
          <a:xfrm>
            <a:off x="-1" y="0"/>
            <a:ext cx="12161160" cy="6857640"/>
          </a:xfrm>
          <a:prstGeom prst="rect">
            <a:avLst/>
          </a:prstGeom>
          <a:ln>
            <a:noFill/>
          </a:ln>
        </p:spPr>
      </p:pic>
      <p:sp>
        <p:nvSpPr>
          <p:cNvPr id="3" name="TextBox 2">
            <a:extLst>
              <a:ext uri="{FF2B5EF4-FFF2-40B4-BE49-F238E27FC236}">
                <a16:creationId xmlns:a16="http://schemas.microsoft.com/office/drawing/2014/main" xmlns="" id="{7A2376BC-A38A-4E5C-93F5-8A395563AF28}"/>
              </a:ext>
            </a:extLst>
          </p:cNvPr>
          <p:cNvSpPr txBox="1"/>
          <p:nvPr/>
        </p:nvSpPr>
        <p:spPr>
          <a:xfrm>
            <a:off x="751113" y="130628"/>
            <a:ext cx="11338217" cy="1077218"/>
          </a:xfrm>
          <a:prstGeom prst="rect">
            <a:avLst/>
          </a:prstGeom>
          <a:noFill/>
        </p:spPr>
        <p:txBody>
          <a:bodyPr wrap="square" rtlCol="0">
            <a:spAutoFit/>
          </a:bodyPr>
          <a:lstStyle/>
          <a:p>
            <a:r>
              <a:rPr lang="en-GB" sz="3600" dirty="0">
                <a:solidFill>
                  <a:srgbClr val="FF0000"/>
                </a:solidFill>
              </a:rPr>
              <a:t>How to access the Journal Recommendation Service  . . .</a:t>
            </a:r>
          </a:p>
          <a:p>
            <a:r>
              <a:rPr lang="zh-CN" altLang="en-US" sz="2800" dirty="0">
                <a:solidFill>
                  <a:srgbClr val="FF0000"/>
                </a:solidFill>
              </a:rPr>
              <a:t>（</a:t>
            </a:r>
            <a:r>
              <a:rPr lang="zh-CN" altLang="en-US" sz="2800" dirty="0"/>
              <a:t>如何访问</a:t>
            </a:r>
            <a:r>
              <a:rPr lang="en-US" altLang="zh-CN" sz="2800" dirty="0"/>
              <a:t>JRS</a:t>
            </a:r>
            <a:r>
              <a:rPr lang="zh-CN" altLang="en-US" sz="2800" dirty="0"/>
              <a:t>期刊推荐服务</a:t>
            </a:r>
            <a:r>
              <a:rPr lang="zh-CN" altLang="en-US" sz="2800" dirty="0">
                <a:solidFill>
                  <a:srgbClr val="FF0000"/>
                </a:solidFill>
              </a:rPr>
              <a:t>）</a:t>
            </a:r>
            <a:endParaRPr lang="en-GB" sz="2800" dirty="0">
              <a:solidFill>
                <a:srgbClr val="FF0000"/>
              </a:solidFill>
            </a:endParaRPr>
          </a:p>
        </p:txBody>
      </p:sp>
      <p:sp>
        <p:nvSpPr>
          <p:cNvPr id="4" name="TextBox 3">
            <a:extLst>
              <a:ext uri="{FF2B5EF4-FFF2-40B4-BE49-F238E27FC236}">
                <a16:creationId xmlns:a16="http://schemas.microsoft.com/office/drawing/2014/main" xmlns="" id="{1FA3385B-EA18-4075-8174-6545F256EAC9}"/>
              </a:ext>
            </a:extLst>
          </p:cNvPr>
          <p:cNvSpPr txBox="1"/>
          <p:nvPr/>
        </p:nvSpPr>
        <p:spPr>
          <a:xfrm>
            <a:off x="757465" y="1369877"/>
            <a:ext cx="7982208" cy="2062103"/>
          </a:xfrm>
          <a:prstGeom prst="rect">
            <a:avLst/>
          </a:prstGeom>
          <a:noFill/>
        </p:spPr>
        <p:txBody>
          <a:bodyPr wrap="square" rtlCol="0">
            <a:spAutoFit/>
          </a:bodyPr>
          <a:lstStyle/>
          <a:p>
            <a:pPr marL="457200" indent="-457200">
              <a:buFont typeface="Arial" panose="020B0604020202020204" pitchFamily="34" charset="0"/>
              <a:buChar char="•"/>
            </a:pPr>
            <a:r>
              <a:rPr lang="en-GB" sz="2400" dirty="0"/>
              <a:t>Available free to subscribers to FSTA</a:t>
            </a:r>
          </a:p>
          <a:p>
            <a:r>
              <a:rPr lang="zh-CN" altLang="en-US" sz="2400" dirty="0"/>
              <a:t>（对于</a:t>
            </a:r>
            <a:r>
              <a:rPr lang="en-US" altLang="zh-CN" sz="2400" dirty="0"/>
              <a:t>FSTA</a:t>
            </a:r>
            <a:r>
              <a:rPr lang="zh-CN" altLang="en-US" sz="2400" dirty="0"/>
              <a:t>数据库的用户免费）</a:t>
            </a:r>
            <a:r>
              <a:rPr lang="en-GB" altLang="zh-CN" sz="2400" dirty="0"/>
              <a:t/>
            </a:r>
            <a:br>
              <a:rPr lang="en-GB" altLang="zh-CN" sz="2400" dirty="0"/>
            </a:br>
            <a:endParaRPr lang="en-GB" sz="2400" dirty="0"/>
          </a:p>
          <a:p>
            <a:endParaRPr lang="en-GB" sz="2400" dirty="0"/>
          </a:p>
          <a:p>
            <a:endParaRPr lang="en-GB" sz="3200" dirty="0"/>
          </a:p>
        </p:txBody>
      </p:sp>
      <p:sp>
        <p:nvSpPr>
          <p:cNvPr id="2" name="TextBox 1">
            <a:extLst>
              <a:ext uri="{FF2B5EF4-FFF2-40B4-BE49-F238E27FC236}">
                <a16:creationId xmlns:a16="http://schemas.microsoft.com/office/drawing/2014/main" xmlns="" id="{28BCCA4F-056E-4E28-B14E-26313AF88121}"/>
              </a:ext>
            </a:extLst>
          </p:cNvPr>
          <p:cNvSpPr txBox="1"/>
          <p:nvPr/>
        </p:nvSpPr>
        <p:spPr>
          <a:xfrm>
            <a:off x="8669827" y="6210105"/>
            <a:ext cx="3419503" cy="369332"/>
          </a:xfrm>
          <a:prstGeom prst="rect">
            <a:avLst/>
          </a:prstGeom>
          <a:noFill/>
        </p:spPr>
        <p:txBody>
          <a:bodyPr wrap="square" rtlCol="0">
            <a:spAutoFit/>
          </a:bodyPr>
          <a:lstStyle/>
          <a:p>
            <a:r>
              <a:rPr lang="zh-CN" altLang="en-US" dirty="0"/>
              <a:t>（或在此扫描我们的二维码）</a:t>
            </a:r>
            <a:r>
              <a:rPr lang="en-GB" dirty="0"/>
              <a:t> </a:t>
            </a:r>
          </a:p>
        </p:txBody>
      </p:sp>
    </p:spTree>
    <p:extLst>
      <p:ext uri="{BB962C8B-B14F-4D97-AF65-F5344CB8AC3E}">
        <p14:creationId xmlns:p14="http://schemas.microsoft.com/office/powerpoint/2010/main" val="27914128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p:nvPr/>
        </p:nvPicPr>
        <p:blipFill>
          <a:blip r:embed="rId3"/>
          <a:stretch/>
        </p:blipFill>
        <p:spPr>
          <a:xfrm>
            <a:off x="15419" y="28636"/>
            <a:ext cx="12161160" cy="6858000"/>
          </a:xfrm>
          <a:prstGeom prst="rect">
            <a:avLst/>
          </a:prstGeom>
          <a:ln>
            <a:noFill/>
          </a:ln>
        </p:spPr>
      </p:pic>
      <p:sp>
        <p:nvSpPr>
          <p:cNvPr id="47" name="CustomShape 1"/>
          <p:cNvSpPr/>
          <p:nvPr/>
        </p:nvSpPr>
        <p:spPr>
          <a:xfrm>
            <a:off x="938664" y="1888743"/>
            <a:ext cx="10427040" cy="60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3600" b="1" strike="noStrike" spc="-1" dirty="0">
                <a:solidFill>
                  <a:schemeClr val="accent1"/>
                </a:solidFill>
                <a:latin typeface="Calibri"/>
              </a:rPr>
              <a:t>Journal Recommendation Service </a:t>
            </a:r>
            <a:br>
              <a:rPr lang="en-GB" sz="3600" b="1" strike="noStrike" spc="-1" dirty="0">
                <a:solidFill>
                  <a:schemeClr val="accent1"/>
                </a:solidFill>
                <a:latin typeface="Calibri"/>
              </a:rPr>
            </a:br>
            <a:r>
              <a:rPr lang="zh-CN" altLang="en-US" sz="3600" b="1" spc="-1" dirty="0">
                <a:solidFill>
                  <a:schemeClr val="accent1"/>
                </a:solidFill>
                <a:latin typeface="Calibri"/>
              </a:rPr>
              <a:t>（期刊推荐服务）</a:t>
            </a:r>
            <a:endParaRPr lang="en-GB" sz="3600" b="1" strike="noStrike" spc="-1" dirty="0">
              <a:solidFill>
                <a:schemeClr val="accent1"/>
              </a:solidFill>
              <a:latin typeface="Arial"/>
            </a:endParaRPr>
          </a:p>
          <a:p>
            <a:pPr>
              <a:lnSpc>
                <a:spcPct val="100000"/>
              </a:lnSpc>
            </a:pPr>
            <a:endParaRPr lang="en-GB" sz="1000" b="0" strike="noStrike" spc="-1" dirty="0">
              <a:latin typeface="Arial"/>
            </a:endParaRPr>
          </a:p>
        </p:txBody>
      </p:sp>
      <p:sp>
        <p:nvSpPr>
          <p:cNvPr id="2" name="Rectangle 1">
            <a:extLst>
              <a:ext uri="{FF2B5EF4-FFF2-40B4-BE49-F238E27FC236}">
                <a16:creationId xmlns:a16="http://schemas.microsoft.com/office/drawing/2014/main" xmlns="" id="{1F2F393F-8D88-455C-9683-A5B3457ECFB0}"/>
              </a:ext>
            </a:extLst>
          </p:cNvPr>
          <p:cNvSpPr>
            <a:spLocks noChangeArrowheads="1"/>
          </p:cNvSpPr>
          <p:nvPr/>
        </p:nvSpPr>
        <p:spPr bwMode="auto">
          <a:xfrm>
            <a:off x="0" y="6886636"/>
            <a:ext cx="16804600"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In all, 2111 individuals from China responded to the question on journal selection difficulty.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The results are not very different for China:</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sng" strike="noStrike" cap="none" normalizeH="0" baseline="0" dirty="0">
                <a:ln>
                  <a:noFill/>
                </a:ln>
                <a:solidFill>
                  <a:srgbClr val="1F497D"/>
                </a:solidFill>
                <a:effectLst/>
                <a:latin typeface="Arial" panose="020B0604020202020204" pitchFamily="34" charset="0"/>
              </a:rPr>
              <a:t>64% respondents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rgbClr val="1F497D"/>
                </a:solidFill>
                <a:effectLst/>
                <a:latin typeface="Arial" panose="020B0604020202020204" pitchFamily="34" charset="0"/>
              </a:rPr>
              <a:t>found journal selection</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sng" strike="noStrike" cap="none" normalizeH="0" baseline="0" dirty="0">
                <a:ln>
                  <a:noFill/>
                </a:ln>
                <a:solidFill>
                  <a:srgbClr val="1F497D"/>
                </a:solidFill>
                <a:effectLst/>
                <a:latin typeface="Arial" panose="020B0604020202020204" pitchFamily="34" charset="0"/>
              </a:rPr>
              <a:t>moderately to extremely difficult</a:t>
            </a:r>
            <a:r>
              <a:rPr kumimoji="0" lang="en-US" altLang="en-US" sz="1800" b="0" i="0" u="none" strike="noStrike" cap="none" normalizeH="0" baseline="0" dirty="0">
                <a:ln>
                  <a:noFill/>
                </a:ln>
                <a:solidFill>
                  <a:srgbClr val="1F497D"/>
                </a:solidFill>
                <a:effectLst/>
                <a:latin typeface="Arial" panose="020B0604020202020204" pitchFamily="34" charset="0"/>
              </a:rPr>
              <a:t>. Below is the exact break-up:</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xmlns="" id="{48BA9AD2-0C5D-4A2C-909B-A846E9132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412" y="9027991"/>
            <a:ext cx="787717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xmlns="" id="{83CCCCAB-97FF-4086-A1A3-D344E8CD4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589" y="7377887"/>
            <a:ext cx="7877175" cy="1266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0B2BE963-4752-4315-8A42-632F4AD1E8EF}"/>
              </a:ext>
            </a:extLst>
          </p:cNvPr>
          <p:cNvSpPr txBox="1"/>
          <p:nvPr/>
        </p:nvSpPr>
        <p:spPr>
          <a:xfrm>
            <a:off x="938664" y="2782990"/>
            <a:ext cx="10053185" cy="2369880"/>
          </a:xfrm>
          <a:prstGeom prst="rect">
            <a:avLst/>
          </a:prstGeom>
          <a:noFill/>
        </p:spPr>
        <p:txBody>
          <a:bodyPr wrap="square" rtlCol="0">
            <a:spAutoFit/>
          </a:bodyPr>
          <a:lstStyle/>
          <a:p>
            <a:endParaRPr lang="en-GB" sz="2800" dirty="0"/>
          </a:p>
          <a:p>
            <a:r>
              <a:rPr lang="en-GB" sz="2800" dirty="0"/>
              <a:t>Especially for </a:t>
            </a:r>
          </a:p>
          <a:p>
            <a:endParaRPr lang="en-GB" sz="2800" dirty="0"/>
          </a:p>
          <a:p>
            <a:r>
              <a:rPr lang="en-GB" sz="3600" b="1" dirty="0"/>
              <a:t>Researchers in food science &amp; technology</a:t>
            </a:r>
          </a:p>
          <a:p>
            <a:r>
              <a:rPr lang="zh-CN" altLang="en-US" sz="2800" dirty="0"/>
              <a:t>（特别为食品科学与技术领域的研究人员而制作）</a:t>
            </a:r>
            <a:endParaRPr lang="en-GB" sz="2800" dirty="0"/>
          </a:p>
        </p:txBody>
      </p:sp>
    </p:spTree>
    <p:extLst>
      <p:ext uri="{BB962C8B-B14F-4D97-AF65-F5344CB8AC3E}">
        <p14:creationId xmlns:p14="http://schemas.microsoft.com/office/powerpoint/2010/main" val="117919173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p:nvPr/>
        </p:nvPicPr>
        <p:blipFill>
          <a:blip r:embed="rId3"/>
          <a:stretch/>
        </p:blipFill>
        <p:spPr>
          <a:xfrm>
            <a:off x="-1" y="0"/>
            <a:ext cx="12161160" cy="6858000"/>
          </a:xfrm>
          <a:prstGeom prst="rect">
            <a:avLst/>
          </a:prstGeom>
          <a:ln>
            <a:noFill/>
          </a:ln>
        </p:spPr>
      </p:pic>
      <p:sp>
        <p:nvSpPr>
          <p:cNvPr id="47" name="CustomShape 1"/>
          <p:cNvSpPr/>
          <p:nvPr/>
        </p:nvSpPr>
        <p:spPr>
          <a:xfrm>
            <a:off x="826295" y="192600"/>
            <a:ext cx="10427040" cy="60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3600" b="1" strike="noStrike" spc="-1" dirty="0">
                <a:solidFill>
                  <a:schemeClr val="accent1"/>
                </a:solidFill>
                <a:latin typeface="Calibri"/>
              </a:rPr>
              <a:t>Journal Recommendation Service </a:t>
            </a:r>
            <a:r>
              <a:rPr lang="zh-CN" altLang="en-US" sz="3600" b="1" spc="-1" dirty="0">
                <a:solidFill>
                  <a:schemeClr val="accent1"/>
                </a:solidFill>
                <a:latin typeface="Calibri"/>
              </a:rPr>
              <a:t>（期刊推荐服务）</a:t>
            </a:r>
            <a:endParaRPr lang="en-GB" sz="3600" b="1" strike="noStrike" spc="-1" dirty="0">
              <a:solidFill>
                <a:schemeClr val="accent1"/>
              </a:solidFill>
              <a:latin typeface="Arial"/>
            </a:endParaRPr>
          </a:p>
          <a:p>
            <a:pPr>
              <a:lnSpc>
                <a:spcPct val="100000"/>
              </a:lnSpc>
            </a:pPr>
            <a:endParaRPr lang="en-GB" sz="1000" b="0" strike="noStrike" spc="-1" dirty="0">
              <a:latin typeface="Arial"/>
            </a:endParaRPr>
          </a:p>
        </p:txBody>
      </p:sp>
      <p:sp>
        <p:nvSpPr>
          <p:cNvPr id="2" name="Rectangle 1">
            <a:extLst>
              <a:ext uri="{FF2B5EF4-FFF2-40B4-BE49-F238E27FC236}">
                <a16:creationId xmlns:a16="http://schemas.microsoft.com/office/drawing/2014/main" xmlns="" id="{1F2F393F-8D88-455C-9683-A5B3457ECFB0}"/>
              </a:ext>
            </a:extLst>
          </p:cNvPr>
          <p:cNvSpPr>
            <a:spLocks noChangeArrowheads="1"/>
          </p:cNvSpPr>
          <p:nvPr/>
        </p:nvSpPr>
        <p:spPr bwMode="auto">
          <a:xfrm>
            <a:off x="0" y="6886636"/>
            <a:ext cx="16804600"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In all, 2111 individuals from China responded to the question on journal selection difficulty.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The results are not very different for China:</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sng" strike="noStrike" cap="none" normalizeH="0" baseline="0" dirty="0">
                <a:ln>
                  <a:noFill/>
                </a:ln>
                <a:solidFill>
                  <a:srgbClr val="1F497D"/>
                </a:solidFill>
                <a:effectLst/>
                <a:latin typeface="Arial" panose="020B0604020202020204" pitchFamily="34" charset="0"/>
              </a:rPr>
              <a:t>64% respondents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rgbClr val="1F497D"/>
                </a:solidFill>
                <a:effectLst/>
                <a:latin typeface="Arial" panose="020B0604020202020204" pitchFamily="34" charset="0"/>
              </a:rPr>
              <a:t>found journal selection</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sng" strike="noStrike" cap="none" normalizeH="0" baseline="0" dirty="0">
                <a:ln>
                  <a:noFill/>
                </a:ln>
                <a:solidFill>
                  <a:srgbClr val="1F497D"/>
                </a:solidFill>
                <a:effectLst/>
                <a:latin typeface="Arial" panose="020B0604020202020204" pitchFamily="34" charset="0"/>
              </a:rPr>
              <a:t>moderately to extremely difficult</a:t>
            </a:r>
            <a:r>
              <a:rPr kumimoji="0" lang="en-US" altLang="en-US" sz="1800" b="0" i="0" u="none" strike="noStrike" cap="none" normalizeH="0" baseline="0" dirty="0">
                <a:ln>
                  <a:noFill/>
                </a:ln>
                <a:solidFill>
                  <a:srgbClr val="1F497D"/>
                </a:solidFill>
                <a:effectLst/>
                <a:latin typeface="Arial" panose="020B0604020202020204" pitchFamily="34" charset="0"/>
              </a:rPr>
              <a:t>. Below is the exact break-up:</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497D"/>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xmlns="" id="{48BA9AD2-0C5D-4A2C-909B-A846E9132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412" y="9027991"/>
            <a:ext cx="787717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xmlns="" id="{83CCCCAB-97FF-4086-A1A3-D344E8CD4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589" y="7377887"/>
            <a:ext cx="787717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76552189-9A6B-4017-B174-6047978D25DB}"/>
              </a:ext>
            </a:extLst>
          </p:cNvPr>
          <p:cNvPicPr>
            <a:picLocks noChangeAspect="1"/>
          </p:cNvPicPr>
          <p:nvPr/>
        </p:nvPicPr>
        <p:blipFill>
          <a:blip r:embed="rId5"/>
          <a:stretch>
            <a:fillRect/>
          </a:stretch>
        </p:blipFill>
        <p:spPr>
          <a:xfrm>
            <a:off x="7413171" y="1269187"/>
            <a:ext cx="3922356" cy="2264293"/>
          </a:xfrm>
          <a:prstGeom prst="rect">
            <a:avLst/>
          </a:prstGeom>
        </p:spPr>
      </p:pic>
      <p:sp>
        <p:nvSpPr>
          <p:cNvPr id="4" name="TextBox 3">
            <a:extLst>
              <a:ext uri="{FF2B5EF4-FFF2-40B4-BE49-F238E27FC236}">
                <a16:creationId xmlns:a16="http://schemas.microsoft.com/office/drawing/2014/main" xmlns="" id="{AFC7FE3C-C95C-4421-AE30-CB4018F43E3F}"/>
              </a:ext>
            </a:extLst>
          </p:cNvPr>
          <p:cNvSpPr txBox="1"/>
          <p:nvPr/>
        </p:nvSpPr>
        <p:spPr>
          <a:xfrm>
            <a:off x="856473" y="1269187"/>
            <a:ext cx="5805584" cy="3816429"/>
          </a:xfrm>
          <a:prstGeom prst="rect">
            <a:avLst/>
          </a:prstGeom>
          <a:noFill/>
        </p:spPr>
        <p:txBody>
          <a:bodyPr wrap="square" rtlCol="0">
            <a:spAutoFit/>
          </a:bodyPr>
          <a:lstStyle/>
          <a:p>
            <a:r>
              <a:rPr lang="en-GB" sz="6600" dirty="0"/>
              <a:t>64% </a:t>
            </a:r>
          </a:p>
          <a:p>
            <a:r>
              <a:rPr lang="en-GB" sz="3200" dirty="0"/>
              <a:t>of researchers from China </a:t>
            </a:r>
          </a:p>
          <a:p>
            <a:r>
              <a:rPr lang="en-GB" sz="3200" dirty="0"/>
              <a:t>Said they found journal selection </a:t>
            </a:r>
          </a:p>
          <a:p>
            <a:r>
              <a:rPr lang="en-GB" sz="4400" dirty="0">
                <a:solidFill>
                  <a:srgbClr val="FF0000"/>
                </a:solidFill>
              </a:rPr>
              <a:t>moderately to extremely difficult </a:t>
            </a:r>
            <a:r>
              <a:rPr lang="en-GB" sz="2400" dirty="0"/>
              <a:t>(</a:t>
            </a:r>
            <a:r>
              <a:rPr lang="en-US" altLang="zh-CN" sz="2400" dirty="0"/>
              <a:t>64%</a:t>
            </a:r>
            <a:r>
              <a:rPr lang="zh-CN" altLang="en-US" sz="2400" dirty="0"/>
              <a:t>来自中国的研究人员说他们发现期刊选择中度至极度困难</a:t>
            </a:r>
            <a:r>
              <a:rPr lang="en-GB" sz="2400" dirty="0"/>
              <a:t>)</a:t>
            </a:r>
          </a:p>
        </p:txBody>
      </p:sp>
      <p:sp>
        <p:nvSpPr>
          <p:cNvPr id="5" name="TextBox 4">
            <a:extLst>
              <a:ext uri="{FF2B5EF4-FFF2-40B4-BE49-F238E27FC236}">
                <a16:creationId xmlns:a16="http://schemas.microsoft.com/office/drawing/2014/main" xmlns="" id="{28EFEC84-01B4-43D5-83FB-864211EF8B0E}"/>
              </a:ext>
            </a:extLst>
          </p:cNvPr>
          <p:cNvSpPr txBox="1"/>
          <p:nvPr/>
        </p:nvSpPr>
        <p:spPr>
          <a:xfrm>
            <a:off x="9682843" y="3820886"/>
            <a:ext cx="1652684" cy="369332"/>
          </a:xfrm>
          <a:prstGeom prst="rect">
            <a:avLst/>
          </a:prstGeom>
          <a:noFill/>
        </p:spPr>
        <p:txBody>
          <a:bodyPr wrap="square" rtlCol="0">
            <a:spAutoFit/>
          </a:bodyPr>
          <a:lstStyle/>
          <a:p>
            <a:r>
              <a:rPr lang="en-GB" dirty="0"/>
              <a:t>n. 2111</a:t>
            </a:r>
          </a:p>
        </p:txBody>
      </p:sp>
    </p:spTree>
    <p:extLst>
      <p:ext uri="{BB962C8B-B14F-4D97-AF65-F5344CB8AC3E}">
        <p14:creationId xmlns:p14="http://schemas.microsoft.com/office/powerpoint/2010/main" val="41590760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p:nvPr/>
        </p:nvPicPr>
        <p:blipFill>
          <a:blip r:embed="rId3"/>
          <a:stretch/>
        </p:blipFill>
        <p:spPr>
          <a:xfrm>
            <a:off x="30840" y="360"/>
            <a:ext cx="12161160" cy="6857640"/>
          </a:xfrm>
          <a:prstGeom prst="rect">
            <a:avLst/>
          </a:prstGeom>
          <a:ln>
            <a:noFill/>
          </a:ln>
        </p:spPr>
      </p:pic>
      <p:sp>
        <p:nvSpPr>
          <p:cNvPr id="47" name="CustomShape 1"/>
          <p:cNvSpPr/>
          <p:nvPr/>
        </p:nvSpPr>
        <p:spPr>
          <a:xfrm>
            <a:off x="646680" y="127285"/>
            <a:ext cx="3833880" cy="64985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3600" b="0" strike="noStrike" spc="-1" dirty="0">
                <a:solidFill>
                  <a:srgbClr val="000000"/>
                </a:solidFill>
                <a:latin typeface="Calibri"/>
              </a:rPr>
              <a:t>The </a:t>
            </a:r>
            <a:r>
              <a:rPr lang="en-GB" sz="3600" b="1" strike="noStrike" spc="-1" dirty="0">
                <a:solidFill>
                  <a:schemeClr val="accent1"/>
                </a:solidFill>
                <a:latin typeface="Calibri"/>
              </a:rPr>
              <a:t>Journal Recommendation Service </a:t>
            </a:r>
            <a:r>
              <a:rPr lang="en-GB" sz="3600" b="0" strike="noStrike" spc="-1" dirty="0">
                <a:solidFill>
                  <a:srgbClr val="000000"/>
                </a:solidFill>
                <a:latin typeface="Calibri"/>
              </a:rPr>
              <a:t>makes it easy to </a:t>
            </a:r>
          </a:p>
          <a:p>
            <a:pPr>
              <a:lnSpc>
                <a:spcPct val="100000"/>
              </a:lnSpc>
            </a:pPr>
            <a:r>
              <a:rPr lang="en-GB" sz="3600" b="0" strike="noStrike" spc="-1" dirty="0">
                <a:solidFill>
                  <a:srgbClr val="000000"/>
                </a:solidFill>
                <a:latin typeface="Calibri"/>
              </a:rPr>
              <a:t>identify </a:t>
            </a:r>
          </a:p>
          <a:p>
            <a:pPr>
              <a:lnSpc>
                <a:spcPct val="100000"/>
              </a:lnSpc>
            </a:pPr>
            <a:r>
              <a:rPr lang="en-GB" sz="3600" b="0" strike="noStrike" spc="-1" dirty="0">
                <a:solidFill>
                  <a:srgbClr val="000000"/>
                </a:solidFill>
                <a:latin typeface="Calibri"/>
              </a:rPr>
              <a:t>the best journals </a:t>
            </a:r>
          </a:p>
          <a:p>
            <a:pPr>
              <a:lnSpc>
                <a:spcPct val="100000"/>
              </a:lnSpc>
            </a:pPr>
            <a:r>
              <a:rPr lang="en-GB" sz="3600" b="0" strike="noStrike" spc="-1" dirty="0">
                <a:solidFill>
                  <a:srgbClr val="000000"/>
                </a:solidFill>
                <a:latin typeface="Calibri"/>
              </a:rPr>
              <a:t>to send manuscripts to . . .</a:t>
            </a:r>
          </a:p>
          <a:p>
            <a:pPr>
              <a:lnSpc>
                <a:spcPct val="100000"/>
              </a:lnSpc>
            </a:pPr>
            <a:r>
              <a:rPr lang="en-GB" sz="3200" spc="-1" dirty="0">
                <a:solidFill>
                  <a:srgbClr val="000000"/>
                </a:solidFill>
                <a:latin typeface="Calibri"/>
              </a:rPr>
              <a:t>(</a:t>
            </a:r>
            <a:r>
              <a:rPr lang="en-US" altLang="zh-CN" sz="3200" dirty="0"/>
              <a:t>JRS</a:t>
            </a:r>
            <a:r>
              <a:rPr lang="zh-CN" altLang="en-US" sz="3200" dirty="0"/>
              <a:t>期刊推荐服务让识别您的最佳投稿目标期刊变得容易</a:t>
            </a:r>
            <a:r>
              <a:rPr lang="en-GB" sz="3200" spc="-1" dirty="0">
                <a:solidFill>
                  <a:srgbClr val="000000"/>
                </a:solidFill>
                <a:latin typeface="Calibri"/>
              </a:rPr>
              <a:t>)</a:t>
            </a:r>
            <a:r>
              <a:rPr lang="en-GB" sz="3200" b="0" strike="noStrike" spc="-1" dirty="0">
                <a:solidFill>
                  <a:srgbClr val="000000"/>
                </a:solidFill>
                <a:latin typeface="Calibri"/>
              </a:rPr>
              <a:t> </a:t>
            </a:r>
            <a:endParaRPr lang="en-GB" sz="3200" b="0" strike="noStrike" spc="-1" dirty="0">
              <a:latin typeface="Arial"/>
            </a:endParaRPr>
          </a:p>
          <a:p>
            <a:pPr>
              <a:lnSpc>
                <a:spcPct val="100000"/>
              </a:lnSpc>
            </a:pPr>
            <a:endParaRPr lang="en-GB" sz="1000" b="0" strike="noStrike" spc="-1" dirty="0">
              <a:latin typeface="Arial"/>
            </a:endParaRPr>
          </a:p>
        </p:txBody>
      </p:sp>
      <p:sp>
        <p:nvSpPr>
          <p:cNvPr id="5" name="TextBox 4">
            <a:extLst>
              <a:ext uri="{FF2B5EF4-FFF2-40B4-BE49-F238E27FC236}">
                <a16:creationId xmlns:a16="http://schemas.microsoft.com/office/drawing/2014/main" xmlns="" id="{1F766912-7FFC-4399-B9A5-C47102994215}"/>
              </a:ext>
            </a:extLst>
          </p:cNvPr>
          <p:cNvSpPr txBox="1"/>
          <p:nvPr/>
        </p:nvSpPr>
        <p:spPr>
          <a:xfrm>
            <a:off x="4965461" y="121768"/>
            <a:ext cx="7226539" cy="861774"/>
          </a:xfrm>
          <a:prstGeom prst="rect">
            <a:avLst/>
          </a:prstGeom>
          <a:noFill/>
        </p:spPr>
        <p:txBody>
          <a:bodyPr wrap="square" rtlCol="0">
            <a:spAutoFit/>
          </a:bodyPr>
          <a:lstStyle/>
          <a:p>
            <a:r>
              <a:rPr lang="en-GB" sz="3200" b="1" dirty="0">
                <a:solidFill>
                  <a:schemeClr val="accent1"/>
                </a:solidFill>
              </a:rPr>
              <a:t>Step 1</a:t>
            </a:r>
            <a:r>
              <a:rPr lang="en-GB" sz="3200" dirty="0">
                <a:solidFill>
                  <a:schemeClr val="accent1"/>
                </a:solidFill>
              </a:rPr>
              <a:t> search by keyword, title or abstract</a:t>
            </a:r>
          </a:p>
          <a:p>
            <a:r>
              <a:rPr lang="en-GB" dirty="0"/>
              <a:t>(</a:t>
            </a:r>
            <a:r>
              <a:rPr lang="zh-CN" altLang="en-US" dirty="0"/>
              <a:t>第一步：检索关键字、题名或摘要</a:t>
            </a:r>
            <a:r>
              <a:rPr lang="en-GB" dirty="0"/>
              <a:t>)</a:t>
            </a:r>
          </a:p>
        </p:txBody>
      </p:sp>
      <p:pic>
        <p:nvPicPr>
          <p:cNvPr id="3" name="Picture 2">
            <a:extLst>
              <a:ext uri="{FF2B5EF4-FFF2-40B4-BE49-F238E27FC236}">
                <a16:creationId xmlns:a16="http://schemas.microsoft.com/office/drawing/2014/main" xmlns="" id="{380CEC06-6F33-4DF2-AA91-D0963C75EF8F}"/>
              </a:ext>
            </a:extLst>
          </p:cNvPr>
          <p:cNvPicPr>
            <a:picLocks noChangeAspect="1"/>
          </p:cNvPicPr>
          <p:nvPr/>
        </p:nvPicPr>
        <p:blipFill>
          <a:blip r:embed="rId4"/>
          <a:stretch>
            <a:fillRect/>
          </a:stretch>
        </p:blipFill>
        <p:spPr>
          <a:xfrm>
            <a:off x="5246417" y="1071487"/>
            <a:ext cx="6914742" cy="590792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535967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p:nvPr/>
        </p:nvPicPr>
        <p:blipFill>
          <a:blip r:embed="rId3"/>
          <a:stretch/>
        </p:blipFill>
        <p:spPr>
          <a:xfrm>
            <a:off x="-1" y="0"/>
            <a:ext cx="12161160" cy="6857640"/>
          </a:xfrm>
          <a:prstGeom prst="rect">
            <a:avLst/>
          </a:prstGeom>
          <a:ln>
            <a:noFill/>
          </a:ln>
        </p:spPr>
      </p:pic>
      <p:sp>
        <p:nvSpPr>
          <p:cNvPr id="47" name="CustomShape 1"/>
          <p:cNvSpPr/>
          <p:nvPr/>
        </p:nvSpPr>
        <p:spPr>
          <a:xfrm>
            <a:off x="882480" y="127286"/>
            <a:ext cx="10427040" cy="60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strike="noStrike" spc="-1" dirty="0">
                <a:solidFill>
                  <a:srgbClr val="000000"/>
                </a:solidFill>
                <a:latin typeface="Calibri"/>
              </a:rPr>
              <a:t>JRS makes it easy to identify the best journals to send manuscripts to . . . </a:t>
            </a:r>
            <a:endParaRPr lang="en-GB" sz="2000" b="0" strike="noStrike" spc="-1" dirty="0">
              <a:latin typeface="Arial"/>
            </a:endParaRPr>
          </a:p>
          <a:p>
            <a:pPr>
              <a:lnSpc>
                <a:spcPct val="100000"/>
              </a:lnSpc>
            </a:pPr>
            <a:endParaRPr lang="en-GB" sz="1000" b="0" strike="noStrike" spc="-1" dirty="0">
              <a:latin typeface="Arial"/>
            </a:endParaRPr>
          </a:p>
        </p:txBody>
      </p:sp>
      <p:sp>
        <p:nvSpPr>
          <p:cNvPr id="12" name="TextBox 11">
            <a:extLst>
              <a:ext uri="{FF2B5EF4-FFF2-40B4-BE49-F238E27FC236}">
                <a16:creationId xmlns:a16="http://schemas.microsoft.com/office/drawing/2014/main" xmlns="" id="{3C0C0FDE-4CC3-43E8-97D6-87CE46E01A3A}"/>
              </a:ext>
            </a:extLst>
          </p:cNvPr>
          <p:cNvSpPr txBox="1"/>
          <p:nvPr/>
        </p:nvSpPr>
        <p:spPr>
          <a:xfrm>
            <a:off x="763947" y="512010"/>
            <a:ext cx="8529977" cy="954107"/>
          </a:xfrm>
          <a:prstGeom prst="rect">
            <a:avLst/>
          </a:prstGeom>
          <a:noFill/>
        </p:spPr>
        <p:txBody>
          <a:bodyPr wrap="square" rtlCol="0">
            <a:spAutoFit/>
          </a:bodyPr>
          <a:lstStyle/>
          <a:p>
            <a:r>
              <a:rPr lang="en-GB" sz="3200" b="1" dirty="0">
                <a:solidFill>
                  <a:schemeClr val="accent1"/>
                </a:solidFill>
              </a:rPr>
              <a:t>Step 2 </a:t>
            </a:r>
            <a:r>
              <a:rPr lang="en-GB" sz="3200" dirty="0">
                <a:solidFill>
                  <a:schemeClr val="accent1"/>
                </a:solidFill>
              </a:rPr>
              <a:t>select journals by preferred criteria</a:t>
            </a:r>
          </a:p>
          <a:p>
            <a:r>
              <a:rPr lang="en-US" sz="2400" dirty="0"/>
              <a:t>(</a:t>
            </a:r>
            <a:r>
              <a:rPr lang="zh-CN" altLang="en-US" sz="2400" dirty="0"/>
              <a:t>第二步：按您希望的条件（标准）选择期刊</a:t>
            </a:r>
            <a:r>
              <a:rPr lang="en-US" sz="2400" dirty="0"/>
              <a:t>)</a:t>
            </a:r>
            <a:endParaRPr lang="en-GB" sz="2400" dirty="0"/>
          </a:p>
        </p:txBody>
      </p:sp>
      <p:pic>
        <p:nvPicPr>
          <p:cNvPr id="8" name="Picture 7">
            <a:extLst>
              <a:ext uri="{FF2B5EF4-FFF2-40B4-BE49-F238E27FC236}">
                <a16:creationId xmlns:a16="http://schemas.microsoft.com/office/drawing/2014/main" xmlns="" id="{6D3DA002-196E-46FE-AD22-25B7A4F8A2CA}"/>
              </a:ext>
            </a:extLst>
          </p:cNvPr>
          <p:cNvPicPr>
            <a:picLocks noChangeAspect="1"/>
          </p:cNvPicPr>
          <p:nvPr/>
        </p:nvPicPr>
        <p:blipFill>
          <a:blip r:embed="rId4"/>
          <a:stretch>
            <a:fillRect/>
          </a:stretch>
        </p:blipFill>
        <p:spPr>
          <a:xfrm>
            <a:off x="882480" y="1836710"/>
            <a:ext cx="8664191" cy="4545333"/>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xmlns="" id="{23F8F331-5990-45F6-A6A6-9C8D0821E9C0}"/>
              </a:ext>
            </a:extLst>
          </p:cNvPr>
          <p:cNvPicPr>
            <a:picLocks noChangeAspect="1"/>
          </p:cNvPicPr>
          <p:nvPr/>
        </p:nvPicPr>
        <p:blipFill>
          <a:blip r:embed="rId5"/>
          <a:stretch>
            <a:fillRect/>
          </a:stretch>
        </p:blipFill>
        <p:spPr>
          <a:xfrm>
            <a:off x="8182842" y="3519988"/>
            <a:ext cx="2702725" cy="3210726"/>
          </a:xfrm>
          <a:prstGeom prst="rect">
            <a:avLst/>
          </a:prstGeom>
        </p:spPr>
      </p:pic>
    </p:spTree>
    <p:extLst>
      <p:ext uri="{BB962C8B-B14F-4D97-AF65-F5344CB8AC3E}">
        <p14:creationId xmlns:p14="http://schemas.microsoft.com/office/powerpoint/2010/main" val="29351358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p:nvPr/>
        </p:nvPicPr>
        <p:blipFill>
          <a:blip r:embed="rId3"/>
          <a:stretch/>
        </p:blipFill>
        <p:spPr>
          <a:xfrm>
            <a:off x="-1" y="0"/>
            <a:ext cx="12161160" cy="6857640"/>
          </a:xfrm>
          <a:prstGeom prst="rect">
            <a:avLst/>
          </a:prstGeom>
          <a:ln>
            <a:noFill/>
          </a:ln>
        </p:spPr>
      </p:pic>
      <p:sp>
        <p:nvSpPr>
          <p:cNvPr id="12" name="TextBox 11">
            <a:extLst>
              <a:ext uri="{FF2B5EF4-FFF2-40B4-BE49-F238E27FC236}">
                <a16:creationId xmlns:a16="http://schemas.microsoft.com/office/drawing/2014/main" xmlns="" id="{3C0C0FDE-4CC3-43E8-97D6-87CE46E01A3A}"/>
              </a:ext>
            </a:extLst>
          </p:cNvPr>
          <p:cNvSpPr txBox="1"/>
          <p:nvPr/>
        </p:nvSpPr>
        <p:spPr>
          <a:xfrm>
            <a:off x="1114596" y="180093"/>
            <a:ext cx="3439702" cy="3416320"/>
          </a:xfrm>
          <a:prstGeom prst="rect">
            <a:avLst/>
          </a:prstGeom>
          <a:noFill/>
        </p:spPr>
        <p:txBody>
          <a:bodyPr wrap="square" rtlCol="0">
            <a:spAutoFit/>
          </a:bodyPr>
          <a:lstStyle/>
          <a:p>
            <a:r>
              <a:rPr lang="en-GB" sz="3200" b="1" dirty="0">
                <a:solidFill>
                  <a:schemeClr val="accent1"/>
                </a:solidFill>
              </a:rPr>
              <a:t>Step 3</a:t>
            </a:r>
            <a:r>
              <a:rPr lang="en-GB" sz="3200" dirty="0">
                <a:solidFill>
                  <a:schemeClr val="accent1"/>
                </a:solidFill>
              </a:rPr>
              <a:t> </a:t>
            </a:r>
          </a:p>
          <a:p>
            <a:r>
              <a:rPr lang="en-GB" sz="3200" dirty="0">
                <a:solidFill>
                  <a:schemeClr val="accent1"/>
                </a:solidFill>
              </a:rPr>
              <a:t>learn more about the  journal . . .</a:t>
            </a:r>
          </a:p>
          <a:p>
            <a:r>
              <a:rPr lang="en-GB" sz="3200" dirty="0"/>
              <a:t>(</a:t>
            </a:r>
            <a:r>
              <a:rPr lang="zh-CN" altLang="en-US" sz="3200" dirty="0"/>
              <a:t>第三步：更多地了解您想选择的</a:t>
            </a:r>
            <a:endParaRPr lang="en-US" altLang="zh-CN" sz="3200" dirty="0"/>
          </a:p>
          <a:p>
            <a:r>
              <a:rPr lang="zh-CN" altLang="en-US" sz="3200" dirty="0"/>
              <a:t>那本期刊</a:t>
            </a:r>
            <a:r>
              <a:rPr lang="en-GB" sz="3200" dirty="0"/>
              <a:t>)</a:t>
            </a:r>
            <a:r>
              <a:rPr lang="en-GB" sz="2400" dirty="0"/>
              <a:t/>
            </a:r>
            <a:br>
              <a:rPr lang="en-GB" sz="2400" dirty="0"/>
            </a:br>
            <a:endParaRPr lang="en-GB" sz="2400" dirty="0"/>
          </a:p>
        </p:txBody>
      </p:sp>
      <p:pic>
        <p:nvPicPr>
          <p:cNvPr id="3" name="Picture 2">
            <a:extLst>
              <a:ext uri="{FF2B5EF4-FFF2-40B4-BE49-F238E27FC236}">
                <a16:creationId xmlns:a16="http://schemas.microsoft.com/office/drawing/2014/main" xmlns="" id="{28A49C64-8973-4D9F-91E4-B43BD07E982C}"/>
              </a:ext>
            </a:extLst>
          </p:cNvPr>
          <p:cNvPicPr>
            <a:picLocks noChangeAspect="1"/>
          </p:cNvPicPr>
          <p:nvPr/>
        </p:nvPicPr>
        <p:blipFill>
          <a:blip r:embed="rId4"/>
          <a:stretch>
            <a:fillRect/>
          </a:stretch>
        </p:blipFill>
        <p:spPr>
          <a:xfrm>
            <a:off x="5152025" y="289642"/>
            <a:ext cx="6411407" cy="627835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275469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p:nvPr/>
        </p:nvPicPr>
        <p:blipFill>
          <a:blip r:embed="rId3"/>
          <a:stretch/>
        </p:blipFill>
        <p:spPr>
          <a:xfrm>
            <a:off x="-1" y="0"/>
            <a:ext cx="12161160" cy="6857640"/>
          </a:xfrm>
          <a:prstGeom prst="rect">
            <a:avLst/>
          </a:prstGeom>
          <a:ln>
            <a:noFill/>
          </a:ln>
        </p:spPr>
      </p:pic>
      <p:sp>
        <p:nvSpPr>
          <p:cNvPr id="47" name="CustomShape 1"/>
          <p:cNvSpPr/>
          <p:nvPr/>
        </p:nvSpPr>
        <p:spPr>
          <a:xfrm>
            <a:off x="882480" y="19871"/>
            <a:ext cx="10427040" cy="60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strike="noStrike" spc="-1" dirty="0">
                <a:solidFill>
                  <a:srgbClr val="000000"/>
                </a:solidFill>
                <a:latin typeface="Calibri"/>
              </a:rPr>
              <a:t>JRS makes it easy to identify the best journals to send manuscripts to . . . </a:t>
            </a:r>
            <a:endParaRPr lang="en-GB" sz="2000" b="0" strike="noStrike" spc="-1" dirty="0">
              <a:latin typeface="Arial"/>
            </a:endParaRPr>
          </a:p>
          <a:p>
            <a:pPr>
              <a:lnSpc>
                <a:spcPct val="100000"/>
              </a:lnSpc>
            </a:pPr>
            <a:endParaRPr lang="en-GB" sz="1000" b="0" strike="noStrike" spc="-1" dirty="0">
              <a:latin typeface="Arial"/>
            </a:endParaRPr>
          </a:p>
        </p:txBody>
      </p:sp>
      <p:sp>
        <p:nvSpPr>
          <p:cNvPr id="12" name="TextBox 11">
            <a:extLst>
              <a:ext uri="{FF2B5EF4-FFF2-40B4-BE49-F238E27FC236}">
                <a16:creationId xmlns:a16="http://schemas.microsoft.com/office/drawing/2014/main" xmlns="" id="{3C0C0FDE-4CC3-43E8-97D6-87CE46E01A3A}"/>
              </a:ext>
            </a:extLst>
          </p:cNvPr>
          <p:cNvSpPr txBox="1"/>
          <p:nvPr/>
        </p:nvSpPr>
        <p:spPr>
          <a:xfrm>
            <a:off x="882480" y="591742"/>
            <a:ext cx="11278679" cy="2062103"/>
          </a:xfrm>
          <a:prstGeom prst="rect">
            <a:avLst/>
          </a:prstGeom>
          <a:noFill/>
        </p:spPr>
        <p:txBody>
          <a:bodyPr wrap="square" rtlCol="0">
            <a:spAutoFit/>
          </a:bodyPr>
          <a:lstStyle/>
          <a:p>
            <a:r>
              <a:rPr lang="en-GB" sz="3200" dirty="0">
                <a:solidFill>
                  <a:schemeClr val="accent1"/>
                </a:solidFill>
              </a:rPr>
              <a:t>Learn more about </a:t>
            </a:r>
          </a:p>
          <a:p>
            <a:r>
              <a:rPr lang="en-GB" sz="3200" dirty="0">
                <a:solidFill>
                  <a:schemeClr val="accent1"/>
                </a:solidFill>
              </a:rPr>
              <a:t>journal selection</a:t>
            </a:r>
          </a:p>
          <a:p>
            <a:r>
              <a:rPr lang="zh-CN" altLang="en-US" sz="3200" dirty="0"/>
              <a:t>（更多了解您想</a:t>
            </a:r>
            <a:endParaRPr lang="en-US" altLang="zh-CN" sz="3200" dirty="0"/>
          </a:p>
          <a:p>
            <a:r>
              <a:rPr lang="zh-CN" altLang="en-US" sz="3200" dirty="0"/>
              <a:t>选择的期刊</a:t>
            </a:r>
            <a:r>
              <a:rPr lang="en-GB" sz="3200" dirty="0"/>
              <a:t>)</a:t>
            </a:r>
            <a:endParaRPr lang="en-GB" sz="2400" dirty="0">
              <a:solidFill>
                <a:schemeClr val="accent1"/>
              </a:solidFill>
            </a:endParaRPr>
          </a:p>
        </p:txBody>
      </p:sp>
      <p:sp>
        <p:nvSpPr>
          <p:cNvPr id="2" name="TextBox 1">
            <a:extLst>
              <a:ext uri="{FF2B5EF4-FFF2-40B4-BE49-F238E27FC236}">
                <a16:creationId xmlns:a16="http://schemas.microsoft.com/office/drawing/2014/main" xmlns="" id="{C51BBFC6-4278-44DD-9BCD-6C5BE81CC7D0}"/>
              </a:ext>
            </a:extLst>
          </p:cNvPr>
          <p:cNvSpPr txBox="1"/>
          <p:nvPr/>
        </p:nvSpPr>
        <p:spPr>
          <a:xfrm>
            <a:off x="1084538" y="2839561"/>
            <a:ext cx="2765790" cy="2585323"/>
          </a:xfrm>
          <a:prstGeom prst="rect">
            <a:avLst/>
          </a:prstGeom>
          <a:noFill/>
        </p:spPr>
        <p:txBody>
          <a:bodyPr wrap="square" rtlCol="0">
            <a:spAutoFit/>
          </a:bodyPr>
          <a:lstStyle/>
          <a:p>
            <a:endParaRPr lang="en-GB" dirty="0"/>
          </a:p>
          <a:p>
            <a:r>
              <a:rPr lang="en-GB" b="1" dirty="0"/>
              <a:t>Guide</a:t>
            </a:r>
            <a:r>
              <a:rPr lang="en-GB" dirty="0"/>
              <a:t> </a:t>
            </a:r>
          </a:p>
          <a:p>
            <a:r>
              <a:rPr lang="en-GB" dirty="0"/>
              <a:t>written by Duncan Nicolas, Vice President, European Association of Science Editors</a:t>
            </a:r>
          </a:p>
          <a:p>
            <a:r>
              <a:rPr lang="zh-CN" altLang="en-US" dirty="0"/>
              <a:t>（指南：由欧洲科学编辑协会副主席</a:t>
            </a:r>
            <a:r>
              <a:rPr lang="en-US" altLang="zh-CN" dirty="0"/>
              <a:t>Duncan Nicolas</a:t>
            </a:r>
            <a:r>
              <a:rPr lang="zh-CN" altLang="en-US" dirty="0"/>
              <a:t>撰写）</a:t>
            </a:r>
            <a:endParaRPr lang="en-GB" dirty="0"/>
          </a:p>
        </p:txBody>
      </p:sp>
      <p:pic>
        <p:nvPicPr>
          <p:cNvPr id="3" name="Picture 2">
            <a:extLst>
              <a:ext uri="{FF2B5EF4-FFF2-40B4-BE49-F238E27FC236}">
                <a16:creationId xmlns:a16="http://schemas.microsoft.com/office/drawing/2014/main" xmlns="" id="{ABD055FC-C4C4-43C9-B616-4F700DF334B6}"/>
              </a:ext>
            </a:extLst>
          </p:cNvPr>
          <p:cNvPicPr>
            <a:picLocks noChangeAspect="1"/>
          </p:cNvPicPr>
          <p:nvPr/>
        </p:nvPicPr>
        <p:blipFill>
          <a:blip r:embed="rId4"/>
          <a:stretch>
            <a:fillRect/>
          </a:stretch>
        </p:blipFill>
        <p:spPr>
          <a:xfrm>
            <a:off x="4934866" y="591742"/>
            <a:ext cx="6681745" cy="5942187"/>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xmlns="" id="{AFB1BED0-EC3E-46C4-94E6-960FA8D35120}"/>
              </a:ext>
            </a:extLst>
          </p:cNvPr>
          <p:cNvPicPr>
            <a:picLocks noChangeAspect="1"/>
          </p:cNvPicPr>
          <p:nvPr/>
        </p:nvPicPr>
        <p:blipFill>
          <a:blip r:embed="rId5"/>
          <a:stretch>
            <a:fillRect/>
          </a:stretch>
        </p:blipFill>
        <p:spPr>
          <a:xfrm>
            <a:off x="3968359" y="2269072"/>
            <a:ext cx="2127641" cy="1817846"/>
          </a:xfrm>
          <a:prstGeom prst="rect">
            <a:avLst/>
          </a:prstGeom>
          <a:effectLst>
            <a:outerShdw blurRad="63500" sx="102000" sy="102000" algn="ctr" rotWithShape="0">
              <a:prstClr val="black">
                <a:alpha val="40000"/>
              </a:prstClr>
            </a:outerShdw>
          </a:effectLst>
        </p:spPr>
      </p:pic>
      <p:sp>
        <p:nvSpPr>
          <p:cNvPr id="4" name="Oval 3">
            <a:extLst>
              <a:ext uri="{FF2B5EF4-FFF2-40B4-BE49-F238E27FC236}">
                <a16:creationId xmlns:a16="http://schemas.microsoft.com/office/drawing/2014/main" xmlns="" id="{6FA9703F-359E-4897-B91B-77C89A986143}"/>
              </a:ext>
            </a:extLst>
          </p:cNvPr>
          <p:cNvSpPr/>
          <p:nvPr/>
        </p:nvSpPr>
        <p:spPr>
          <a:xfrm>
            <a:off x="5399314" y="2114939"/>
            <a:ext cx="920621" cy="6531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09672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p:nvPr/>
        </p:nvPicPr>
        <p:blipFill>
          <a:blip r:embed="rId3"/>
          <a:stretch/>
        </p:blipFill>
        <p:spPr>
          <a:xfrm>
            <a:off x="-1" y="-11420"/>
            <a:ext cx="12161160" cy="6857640"/>
          </a:xfrm>
          <a:prstGeom prst="rect">
            <a:avLst/>
          </a:prstGeom>
          <a:ln>
            <a:noFill/>
          </a:ln>
        </p:spPr>
      </p:pic>
      <p:sp>
        <p:nvSpPr>
          <p:cNvPr id="47" name="CustomShape 1"/>
          <p:cNvSpPr/>
          <p:nvPr/>
        </p:nvSpPr>
        <p:spPr>
          <a:xfrm>
            <a:off x="882480" y="0"/>
            <a:ext cx="10427040" cy="10021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3600" b="0" strike="noStrike" spc="-1" dirty="0">
                <a:solidFill>
                  <a:srgbClr val="000000"/>
                </a:solidFill>
                <a:latin typeface="Calibri"/>
              </a:rPr>
              <a:t>How does the Journal Recommendation Service work?</a:t>
            </a:r>
            <a:r>
              <a:rPr lang="zh-CN" altLang="en-US" sz="2800" b="0" strike="noStrike" spc="-1" dirty="0">
                <a:solidFill>
                  <a:srgbClr val="000000"/>
                </a:solidFill>
                <a:latin typeface="Calibri"/>
              </a:rPr>
              <a:t>（</a:t>
            </a:r>
            <a:r>
              <a:rPr lang="en-US" altLang="zh-CN" sz="2800" dirty="0"/>
              <a:t>JRS</a:t>
            </a:r>
            <a:r>
              <a:rPr lang="zh-CN" altLang="en-US" sz="2800" dirty="0"/>
              <a:t>是如何工作的（如何帮您推荐期刊的）？</a:t>
            </a:r>
            <a:r>
              <a:rPr lang="en-GB" altLang="zh-CN" sz="2800" dirty="0"/>
              <a:t/>
            </a:r>
            <a:br>
              <a:rPr lang="en-GB" altLang="zh-CN" sz="2800" dirty="0"/>
            </a:br>
            <a:endParaRPr lang="en-GB" altLang="zh-CN" sz="2800" dirty="0"/>
          </a:p>
          <a:p>
            <a:endParaRPr lang="en-GB" sz="2800" b="0" strike="noStrike" spc="-1" dirty="0">
              <a:solidFill>
                <a:srgbClr val="000000"/>
              </a:solidFill>
              <a:latin typeface="Calibri"/>
            </a:endParaRPr>
          </a:p>
          <a:p>
            <a:pPr>
              <a:lnSpc>
                <a:spcPct val="100000"/>
              </a:lnSpc>
            </a:pPr>
            <a:endParaRPr lang="en-GB" sz="3600" b="0" strike="noStrike" spc="-1" dirty="0">
              <a:latin typeface="Arial"/>
            </a:endParaRPr>
          </a:p>
          <a:p>
            <a:pPr>
              <a:lnSpc>
                <a:spcPct val="100000"/>
              </a:lnSpc>
            </a:pPr>
            <a:endParaRPr lang="en-GB" sz="1000" b="0" strike="noStrike" spc="-1" dirty="0">
              <a:latin typeface="Arial"/>
            </a:endParaRPr>
          </a:p>
        </p:txBody>
      </p:sp>
      <p:sp>
        <p:nvSpPr>
          <p:cNvPr id="12" name="TextBox 11">
            <a:extLst>
              <a:ext uri="{FF2B5EF4-FFF2-40B4-BE49-F238E27FC236}">
                <a16:creationId xmlns:a16="http://schemas.microsoft.com/office/drawing/2014/main" xmlns="" id="{3C0C0FDE-4CC3-43E8-97D6-87CE46E01A3A}"/>
              </a:ext>
            </a:extLst>
          </p:cNvPr>
          <p:cNvSpPr txBox="1"/>
          <p:nvPr/>
        </p:nvSpPr>
        <p:spPr>
          <a:xfrm>
            <a:off x="1019329" y="1668021"/>
            <a:ext cx="11278679" cy="1077218"/>
          </a:xfrm>
          <a:prstGeom prst="rect">
            <a:avLst/>
          </a:prstGeom>
          <a:noFill/>
        </p:spPr>
        <p:txBody>
          <a:bodyPr wrap="square" rtlCol="0">
            <a:spAutoFit/>
          </a:bodyPr>
          <a:lstStyle/>
          <a:p>
            <a:pPr marL="514350" indent="-514350">
              <a:buAutoNum type="arabicPeriod"/>
            </a:pPr>
            <a:r>
              <a:rPr lang="en-GB" sz="3200" dirty="0">
                <a:solidFill>
                  <a:schemeClr val="accent1"/>
                </a:solidFill>
              </a:rPr>
              <a:t>All journals have been selected by food science experts</a:t>
            </a:r>
          </a:p>
          <a:p>
            <a:r>
              <a:rPr lang="en-GB" altLang="zh-CN" sz="3200" dirty="0">
                <a:solidFill>
                  <a:schemeClr val="accent1"/>
                </a:solidFill>
              </a:rPr>
              <a:t>  </a:t>
            </a:r>
            <a:r>
              <a:rPr lang="zh-CN" altLang="en-US" sz="2400" dirty="0"/>
              <a:t>（所有期刊都是由食品科学专家选出的）</a:t>
            </a:r>
            <a:endParaRPr lang="en-GB" sz="2400" dirty="0"/>
          </a:p>
        </p:txBody>
      </p:sp>
      <p:sp>
        <p:nvSpPr>
          <p:cNvPr id="3" name="TextBox 2">
            <a:extLst>
              <a:ext uri="{FF2B5EF4-FFF2-40B4-BE49-F238E27FC236}">
                <a16:creationId xmlns:a16="http://schemas.microsoft.com/office/drawing/2014/main" xmlns="" id="{694BD410-9B3B-4AAD-932C-FDBB1B6563EA}"/>
              </a:ext>
            </a:extLst>
          </p:cNvPr>
          <p:cNvSpPr txBox="1"/>
          <p:nvPr/>
        </p:nvSpPr>
        <p:spPr>
          <a:xfrm>
            <a:off x="1386483" y="3004765"/>
            <a:ext cx="10270672" cy="2185214"/>
          </a:xfrm>
          <a:prstGeom prst="rect">
            <a:avLst/>
          </a:prstGeom>
          <a:noFill/>
        </p:spPr>
        <p:txBody>
          <a:bodyPr wrap="square" rtlCol="0">
            <a:spAutoFit/>
          </a:bodyPr>
          <a:lstStyle/>
          <a:p>
            <a:pPr marL="285750" indent="-285750">
              <a:buFont typeface="Arial" panose="020B0604020202020204" pitchFamily="34" charset="0"/>
              <a:buChar char="•"/>
            </a:pPr>
            <a:r>
              <a:rPr lang="en-GB" sz="2400" dirty="0"/>
              <a:t>IFIS employ 8 experts with a food science background</a:t>
            </a:r>
          </a:p>
          <a:p>
            <a:r>
              <a:rPr lang="zh-CN" altLang="en-US" sz="2000" dirty="0"/>
              <a:t>（</a:t>
            </a:r>
            <a:r>
              <a:rPr lang="en-US" altLang="zh-CN" sz="2000" dirty="0"/>
              <a:t>IFIS</a:t>
            </a:r>
            <a:r>
              <a:rPr lang="zh-CN" altLang="en-US" sz="2000" dirty="0"/>
              <a:t>雇佣了</a:t>
            </a:r>
            <a:r>
              <a:rPr lang="en-US" altLang="zh-CN" sz="2000" dirty="0"/>
              <a:t>8</a:t>
            </a:r>
            <a:r>
              <a:rPr lang="zh-CN" altLang="en-US" sz="2000" dirty="0"/>
              <a:t>名具有食品科学专业背景的专家）</a:t>
            </a:r>
            <a:endParaRPr lang="en-GB" sz="2400" dirty="0"/>
          </a:p>
          <a:p>
            <a:pPr marL="285750" indent="-285750">
              <a:buFont typeface="Arial" panose="020B0604020202020204" pitchFamily="34" charset="0"/>
              <a:buChar char="•"/>
            </a:pPr>
            <a:r>
              <a:rPr lang="en-GB" sz="2400" dirty="0"/>
              <a:t>They are supported by an advisory board of leading food science practitioners</a:t>
            </a:r>
          </a:p>
          <a:p>
            <a:r>
              <a:rPr lang="zh-CN" altLang="en-US" sz="2000" dirty="0"/>
              <a:t>（他们由顶尖食品科学从业者组成的咨询委员会提供支持）</a:t>
            </a:r>
            <a:endParaRPr lang="en-GB" sz="2000" dirty="0"/>
          </a:p>
          <a:p>
            <a:pPr marL="285750" indent="-285750">
              <a:buFont typeface="Arial" panose="020B0604020202020204" pitchFamily="34" charset="0"/>
              <a:buChar char="•"/>
            </a:pPr>
            <a:r>
              <a:rPr lang="en-GB" sz="2400" dirty="0"/>
              <a:t>They evaluate each journal using a detailed set of criteria </a:t>
            </a:r>
          </a:p>
          <a:p>
            <a:r>
              <a:rPr lang="en-US" sz="2400" dirty="0"/>
              <a:t>  </a:t>
            </a:r>
            <a:r>
              <a:rPr lang="zh-CN" altLang="en-US" sz="2000" dirty="0"/>
              <a:t>（专家们使用一套详细的标准来评估每本杂志）</a:t>
            </a:r>
            <a:endParaRPr lang="en-GB" sz="2000" dirty="0"/>
          </a:p>
        </p:txBody>
      </p:sp>
    </p:spTree>
    <p:extLst>
      <p:ext uri="{BB962C8B-B14F-4D97-AF65-F5344CB8AC3E}">
        <p14:creationId xmlns:p14="http://schemas.microsoft.com/office/powerpoint/2010/main" val="5920986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p:nvPr/>
        </p:nvPicPr>
        <p:blipFill>
          <a:blip r:embed="rId3"/>
          <a:stretch/>
        </p:blipFill>
        <p:spPr>
          <a:xfrm>
            <a:off x="-1" y="-11420"/>
            <a:ext cx="12161160" cy="6857640"/>
          </a:xfrm>
          <a:prstGeom prst="rect">
            <a:avLst/>
          </a:prstGeom>
          <a:ln>
            <a:noFill/>
          </a:ln>
        </p:spPr>
      </p:pic>
      <p:sp>
        <p:nvSpPr>
          <p:cNvPr id="47" name="CustomShape 1"/>
          <p:cNvSpPr/>
          <p:nvPr/>
        </p:nvSpPr>
        <p:spPr>
          <a:xfrm>
            <a:off x="882480" y="0"/>
            <a:ext cx="10427040" cy="10021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3600" b="0" strike="noStrike" spc="-1" dirty="0">
                <a:solidFill>
                  <a:srgbClr val="000000"/>
                </a:solidFill>
                <a:latin typeface="Calibri"/>
              </a:rPr>
              <a:t>How does the Journal Recommendation Service work</a:t>
            </a:r>
            <a:r>
              <a:rPr lang="zh-CN" altLang="en-US" sz="2800" b="0" strike="noStrike" spc="-1" dirty="0">
                <a:solidFill>
                  <a:srgbClr val="000000"/>
                </a:solidFill>
                <a:latin typeface="Calibri"/>
              </a:rPr>
              <a:t>（</a:t>
            </a:r>
            <a:r>
              <a:rPr lang="en-US" altLang="zh-CN" sz="2800" dirty="0"/>
              <a:t>JRS</a:t>
            </a:r>
            <a:r>
              <a:rPr lang="zh-CN" altLang="en-US" sz="2800" dirty="0"/>
              <a:t>是如何工作的（如何帮您推荐期刊的）？</a:t>
            </a:r>
            <a:endParaRPr lang="en-GB" sz="2800" b="0" strike="noStrike" spc="-1" dirty="0">
              <a:solidFill>
                <a:srgbClr val="000000"/>
              </a:solidFill>
              <a:latin typeface="Calibri"/>
            </a:endParaRPr>
          </a:p>
          <a:p>
            <a:pPr>
              <a:lnSpc>
                <a:spcPct val="100000"/>
              </a:lnSpc>
            </a:pPr>
            <a:endParaRPr lang="en-GB" sz="3600" b="0" strike="noStrike" spc="-1" dirty="0">
              <a:latin typeface="Arial"/>
            </a:endParaRPr>
          </a:p>
          <a:p>
            <a:pPr>
              <a:lnSpc>
                <a:spcPct val="100000"/>
              </a:lnSpc>
            </a:pPr>
            <a:endParaRPr lang="en-GB" sz="1000" b="0" strike="noStrike" spc="-1" dirty="0">
              <a:latin typeface="Arial"/>
            </a:endParaRPr>
          </a:p>
        </p:txBody>
      </p:sp>
      <p:pic>
        <p:nvPicPr>
          <p:cNvPr id="4" name="Picture 3">
            <a:extLst>
              <a:ext uri="{FF2B5EF4-FFF2-40B4-BE49-F238E27FC236}">
                <a16:creationId xmlns:a16="http://schemas.microsoft.com/office/drawing/2014/main" xmlns="" id="{B9A2DBDD-D2B3-4949-90C7-174E916BFFD4}"/>
              </a:ext>
            </a:extLst>
          </p:cNvPr>
          <p:cNvPicPr>
            <a:picLocks noChangeAspect="1"/>
          </p:cNvPicPr>
          <p:nvPr/>
        </p:nvPicPr>
        <p:blipFill>
          <a:blip r:embed="rId4"/>
          <a:stretch>
            <a:fillRect/>
          </a:stretch>
        </p:blipFill>
        <p:spPr>
          <a:xfrm>
            <a:off x="1237072" y="1362870"/>
            <a:ext cx="7334894" cy="2363154"/>
          </a:xfrm>
          <a:prstGeom prst="rect">
            <a:avLst/>
          </a:prstGeom>
        </p:spPr>
      </p:pic>
      <p:sp>
        <p:nvSpPr>
          <p:cNvPr id="8" name="TextBox 7">
            <a:extLst>
              <a:ext uri="{FF2B5EF4-FFF2-40B4-BE49-F238E27FC236}">
                <a16:creationId xmlns:a16="http://schemas.microsoft.com/office/drawing/2014/main" xmlns="" id="{1E0C0A0F-115E-4493-ADBB-7C86DB41866D}"/>
              </a:ext>
            </a:extLst>
          </p:cNvPr>
          <p:cNvSpPr txBox="1"/>
          <p:nvPr/>
        </p:nvSpPr>
        <p:spPr>
          <a:xfrm>
            <a:off x="1237072" y="3993939"/>
            <a:ext cx="10762095" cy="2492990"/>
          </a:xfrm>
          <a:prstGeom prst="rect">
            <a:avLst/>
          </a:prstGeom>
          <a:noFill/>
        </p:spPr>
        <p:txBody>
          <a:bodyPr wrap="square" rtlCol="0">
            <a:spAutoFit/>
          </a:bodyPr>
          <a:lstStyle/>
          <a:p>
            <a:r>
              <a:rPr lang="en-GB" sz="2400" dirty="0"/>
              <a:t>In 2018 the team . . . </a:t>
            </a:r>
          </a:p>
          <a:p>
            <a:pPr marL="342900" indent="-342900">
              <a:buFont typeface="+mj-lt"/>
              <a:buAutoNum type="arabicPeriod"/>
            </a:pPr>
            <a:r>
              <a:rPr lang="en-GB" sz="2400" dirty="0"/>
              <a:t>identified 16 predatory publishers</a:t>
            </a:r>
          </a:p>
          <a:p>
            <a:pPr marL="342900" indent="-342900">
              <a:buFont typeface="+mj-lt"/>
              <a:buAutoNum type="arabicPeriod"/>
            </a:pPr>
            <a:r>
              <a:rPr lang="en-GB" sz="2400" dirty="0"/>
              <a:t>received &amp; </a:t>
            </a:r>
            <a:r>
              <a:rPr lang="en-GB" sz="2400" dirty="0">
                <a:solidFill>
                  <a:srgbClr val="FF0000"/>
                </a:solidFill>
              </a:rPr>
              <a:t>rejected</a:t>
            </a:r>
            <a:r>
              <a:rPr lang="en-GB" sz="2400" dirty="0"/>
              <a:t> applications from 49 predatory journals (49/106)</a:t>
            </a:r>
            <a:br>
              <a:rPr lang="en-GB" sz="2400" dirty="0"/>
            </a:br>
            <a:endParaRPr lang="en-GB" sz="2400" dirty="0"/>
          </a:p>
          <a:p>
            <a:r>
              <a:rPr lang="zh-CN" altLang="en-US" sz="2000" dirty="0"/>
              <a:t>（在</a:t>
            </a:r>
            <a:r>
              <a:rPr lang="en-US" altLang="zh-CN" sz="2000" dirty="0"/>
              <a:t>2018</a:t>
            </a:r>
            <a:r>
              <a:rPr lang="zh-CN" altLang="en-US" sz="2000" dirty="0"/>
              <a:t>年，这个专家团队 </a:t>
            </a:r>
            <a:r>
              <a:rPr lang="en-US" altLang="zh-CN" sz="2000" dirty="0"/>
              <a:t>1. </a:t>
            </a:r>
            <a:r>
              <a:rPr lang="zh-CN" altLang="en-US" sz="2000" dirty="0"/>
              <a:t>识别出</a:t>
            </a:r>
            <a:r>
              <a:rPr lang="en-US" altLang="zh-CN" sz="2000" dirty="0"/>
              <a:t>16</a:t>
            </a:r>
            <a:r>
              <a:rPr lang="zh-CN" altLang="en-US" sz="2000" dirty="0"/>
              <a:t>种</a:t>
            </a:r>
            <a:endParaRPr lang="en-US" altLang="zh-CN" sz="2000" dirty="0"/>
          </a:p>
          <a:p>
            <a:r>
              <a:rPr lang="zh-CN" altLang="en-US" sz="2000" dirty="0"/>
              <a:t>掠夺式期刊；</a:t>
            </a:r>
            <a:r>
              <a:rPr lang="en-US" altLang="zh-CN" sz="2000" dirty="0"/>
              <a:t>2. </a:t>
            </a:r>
            <a:r>
              <a:rPr lang="zh-CN" altLang="en-US" sz="2000" dirty="0"/>
              <a:t>他们收到并拒绝了</a:t>
            </a:r>
            <a:r>
              <a:rPr lang="en-US" altLang="zh-CN" sz="2000" dirty="0"/>
              <a:t>49</a:t>
            </a:r>
            <a:r>
              <a:rPr lang="zh-CN" altLang="en-US" sz="2000" dirty="0"/>
              <a:t>个掠夺式期刊要求（接受他们的期刊进</a:t>
            </a:r>
            <a:r>
              <a:rPr lang="en-US" altLang="zh-CN" sz="2000" dirty="0"/>
              <a:t>FSTA</a:t>
            </a:r>
            <a:r>
              <a:rPr lang="zh-CN" altLang="en-US" sz="2000" dirty="0"/>
              <a:t>）的申请（</a:t>
            </a:r>
            <a:r>
              <a:rPr lang="en-US" altLang="zh-CN" sz="2000" dirty="0"/>
              <a:t>49/106)</a:t>
            </a:r>
            <a:r>
              <a:rPr lang="zh-CN" altLang="en-US" sz="2000" dirty="0"/>
              <a:t> ）</a:t>
            </a:r>
            <a:endParaRPr lang="en-GB" sz="2000" dirty="0"/>
          </a:p>
        </p:txBody>
      </p:sp>
    </p:spTree>
    <p:extLst>
      <p:ext uri="{BB962C8B-B14F-4D97-AF65-F5344CB8AC3E}">
        <p14:creationId xmlns:p14="http://schemas.microsoft.com/office/powerpoint/2010/main" val="14696220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1FC731EE61E745978BD2396D91C17A" ma:contentTypeVersion="9" ma:contentTypeDescription="Create a new document." ma:contentTypeScope="" ma:versionID="d12d6e31418a2a35090fe6d51e47525e">
  <xsd:schema xmlns:xsd="http://www.w3.org/2001/XMLSchema" xmlns:xs="http://www.w3.org/2001/XMLSchema" xmlns:p="http://schemas.microsoft.com/office/2006/metadata/properties" xmlns:ns3="11c0ae21-07f4-4a89-915f-b200287e2780" xmlns:ns4="1cefecfb-a973-4683-a552-8ccfa6d7dead" targetNamespace="http://schemas.microsoft.com/office/2006/metadata/properties" ma:root="true" ma:fieldsID="d7db694250e590d0c0890558cfab7211" ns3:_="" ns4:_="">
    <xsd:import namespace="11c0ae21-07f4-4a89-915f-b200287e2780"/>
    <xsd:import namespace="1cefecfb-a973-4683-a552-8ccfa6d7dea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0ae21-07f4-4a89-915f-b200287e27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efecfb-a973-4683-a552-8ccfa6d7de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CDB116-B9C5-41DC-8C95-4ECFAFC875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0ae21-07f4-4a89-915f-b200287e2780"/>
    <ds:schemaRef ds:uri="1cefecfb-a973-4683-a552-8ccfa6d7de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CF9C43-8949-4E2B-9AA2-5E245351EB6B}">
  <ds:schemaRefs>
    <ds:schemaRef ds:uri="http://purl.org/dc/terms/"/>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infopath/2007/PartnerControls"/>
    <ds:schemaRef ds:uri="1cefecfb-a973-4683-a552-8ccfa6d7dead"/>
    <ds:schemaRef ds:uri="11c0ae21-07f4-4a89-915f-b200287e278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1A62D8C-78A9-48AB-911A-313C3B6D78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1839</TotalTime>
  <Words>1731</Words>
  <Application>Microsoft Office PowerPoint</Application>
  <PresentationFormat>自定义</PresentationFormat>
  <Paragraphs>193</Paragraphs>
  <Slides>12</Slides>
  <Notes>12</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Theme</vt:lpstr>
      <vt:lpstr>Eve Zhang &amp; Carlos Gimeno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Griffin</dc:creator>
  <cp:lastModifiedBy>1</cp:lastModifiedBy>
  <cp:revision>33</cp:revision>
  <dcterms:created xsi:type="dcterms:W3CDTF">2019-11-06T07:03:40Z</dcterms:created>
  <dcterms:modified xsi:type="dcterms:W3CDTF">2019-11-26T05:24:38Z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0x0101004E1FC731EE61E745978BD2396D91C17A</vt:lpwstr>
  </property>
</Properties>
</file>